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69" r:id="rId4"/>
    <p:sldId id="259" r:id="rId5"/>
    <p:sldId id="261" r:id="rId6"/>
    <p:sldId id="263" r:id="rId7"/>
    <p:sldId id="265" r:id="rId8"/>
    <p:sldId id="267" r:id="rId9"/>
    <p:sldId id="271" r:id="rId10"/>
    <p:sldId id="273" r:id="rId11"/>
    <p:sldId id="275" r:id="rId12"/>
    <p:sldId id="277" r:id="rId13"/>
    <p:sldId id="27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0000FF"/>
    <a:srgbClr val="FF0066"/>
    <a:srgbClr val="0000CC"/>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613362-9E1B-4B6B-A2F5-048D03989266}" type="datetimeFigureOut">
              <a:rPr lang="en-US" smtClean="0"/>
              <a:pPr/>
              <a:t>5/13/2019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95CC58-89C5-4089-B5AD-5302BBB7DC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95CC58-89C5-4089-B5AD-5302BBB7DCA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773139-CBF4-4ACB-BBD8-1311BCB48B85}" type="slidenum">
              <a:rPr lang="en-GB"/>
              <a:pPr/>
              <a:t>3</a:t>
            </a:fld>
            <a:endParaRPr lang="en-GB"/>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945EDC-AF93-4C5E-ACB2-F6808A131514}" type="slidenum">
              <a:rPr lang="en-GB"/>
              <a:pPr/>
              <a:t>8</a:t>
            </a:fld>
            <a:endParaRPr lang="en-GB"/>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3B290F-C5EC-44F8-8329-C971F728E1B6}" type="slidenum">
              <a:rPr lang="en-GB"/>
              <a:pPr/>
              <a:t>9</a:t>
            </a:fld>
            <a:endParaRPr lang="en-GB"/>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08ADFB-EA0B-4F33-9FC5-EC1C8F78DB67}" type="datetimeFigureOut">
              <a:rPr lang="en-US" smtClean="0"/>
              <a:pPr/>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2FBF8E-234C-435D-9F0F-917F43C021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08ADFB-EA0B-4F33-9FC5-EC1C8F78DB67}" type="datetimeFigureOut">
              <a:rPr lang="en-US" smtClean="0"/>
              <a:pPr/>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2FBF8E-234C-435D-9F0F-917F43C021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08ADFB-EA0B-4F33-9FC5-EC1C8F78DB67}" type="datetimeFigureOut">
              <a:rPr lang="en-US" smtClean="0"/>
              <a:pPr/>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2FBF8E-234C-435D-9F0F-917F43C021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08ADFB-EA0B-4F33-9FC5-EC1C8F78DB67}" type="datetimeFigureOut">
              <a:rPr lang="en-US" smtClean="0"/>
              <a:pPr/>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2FBF8E-234C-435D-9F0F-917F43C021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08ADFB-EA0B-4F33-9FC5-EC1C8F78DB67}" type="datetimeFigureOut">
              <a:rPr lang="en-US" smtClean="0"/>
              <a:pPr/>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2FBF8E-234C-435D-9F0F-917F43C021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08ADFB-EA0B-4F33-9FC5-EC1C8F78DB67}" type="datetimeFigureOut">
              <a:rPr lang="en-US" smtClean="0"/>
              <a:pPr/>
              <a:t>5/13/2019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2FBF8E-234C-435D-9F0F-917F43C021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08ADFB-EA0B-4F33-9FC5-EC1C8F78DB67}" type="datetimeFigureOut">
              <a:rPr lang="en-US" smtClean="0"/>
              <a:pPr/>
              <a:t>5/13/2019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2FBF8E-234C-435D-9F0F-917F43C021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08ADFB-EA0B-4F33-9FC5-EC1C8F78DB67}" type="datetimeFigureOut">
              <a:rPr lang="en-US" smtClean="0"/>
              <a:pPr/>
              <a:t>5/13/2019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2FBF8E-234C-435D-9F0F-917F43C021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08ADFB-EA0B-4F33-9FC5-EC1C8F78DB67}" type="datetimeFigureOut">
              <a:rPr lang="en-US" smtClean="0"/>
              <a:pPr/>
              <a:t>5/13/2019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2FBF8E-234C-435D-9F0F-917F43C021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08ADFB-EA0B-4F33-9FC5-EC1C8F78DB67}" type="datetimeFigureOut">
              <a:rPr lang="en-US" smtClean="0"/>
              <a:pPr/>
              <a:t>5/13/2019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2FBF8E-234C-435D-9F0F-917F43C021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08ADFB-EA0B-4F33-9FC5-EC1C8F78DB67}" type="datetimeFigureOut">
              <a:rPr lang="en-US" smtClean="0"/>
              <a:pPr/>
              <a:t>5/13/2019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2FBF8E-234C-435D-9F0F-917F43C021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08ADFB-EA0B-4F33-9FC5-EC1C8F78DB67}" type="datetimeFigureOut">
              <a:rPr lang="en-US" smtClean="0"/>
              <a:pPr/>
              <a:t>5/13/2019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2FBF8E-234C-435D-9F0F-917F43C021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Image_0" TargetMode="External"/><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Image_9" TargetMode="Externa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642918"/>
            <a:ext cx="7772400" cy="1470025"/>
          </a:xfrm>
        </p:spPr>
        <p:txBody>
          <a:bodyPr>
            <a:normAutofit fontScale="90000"/>
          </a:bodyPr>
          <a:lstStyle/>
          <a:p>
            <a:r>
              <a:rPr lang="en-IN" u="sng" dirty="0" smtClean="0">
                <a:solidFill>
                  <a:schemeClr val="tx2">
                    <a:lumMod val="75000"/>
                  </a:schemeClr>
                </a:solidFill>
              </a:rPr>
              <a:t/>
            </a:r>
            <a:br>
              <a:rPr lang="en-IN" u="sng" dirty="0" smtClean="0">
                <a:solidFill>
                  <a:schemeClr val="tx2">
                    <a:lumMod val="75000"/>
                  </a:schemeClr>
                </a:solidFill>
              </a:rPr>
            </a:br>
            <a:r>
              <a:rPr lang="en-IN" u="sng" dirty="0" smtClean="0">
                <a:solidFill>
                  <a:schemeClr val="tx2">
                    <a:lumMod val="75000"/>
                  </a:schemeClr>
                </a:solidFill>
              </a:rPr>
              <a:t>INTRODUCTION TO ECONOMICS</a:t>
            </a:r>
            <a:br>
              <a:rPr lang="en-IN" u="sng" dirty="0" smtClean="0">
                <a:solidFill>
                  <a:schemeClr val="tx2">
                    <a:lumMod val="75000"/>
                  </a:schemeClr>
                </a:solidFill>
              </a:rPr>
            </a:br>
            <a:r>
              <a:rPr lang="en-IN" sz="1600" dirty="0" smtClean="0"/>
              <a:t>.                                                                              </a:t>
            </a:r>
            <a:r>
              <a:rPr lang="en-IN" sz="1600" dirty="0" smtClean="0">
                <a:solidFill>
                  <a:srgbClr val="0000CC"/>
                </a:solidFill>
              </a:rPr>
              <a:t>HAROON RASHID</a:t>
            </a:r>
            <a:br>
              <a:rPr lang="en-IN" sz="1600" dirty="0" smtClean="0">
                <a:solidFill>
                  <a:srgbClr val="0000CC"/>
                </a:solidFill>
              </a:rPr>
            </a:br>
            <a:r>
              <a:rPr lang="en-IN" sz="1600" dirty="0">
                <a:solidFill>
                  <a:srgbClr val="0000CC"/>
                </a:solidFill>
              </a:rPr>
              <a:t> </a:t>
            </a:r>
            <a:r>
              <a:rPr lang="en-IN" sz="1600" dirty="0" smtClean="0">
                <a:solidFill>
                  <a:srgbClr val="0000CC"/>
                </a:solidFill>
              </a:rPr>
              <a:t>                                                                                  Assistant Professor Economics</a:t>
            </a:r>
            <a:br>
              <a:rPr lang="en-IN" sz="1600" dirty="0" smtClean="0">
                <a:solidFill>
                  <a:srgbClr val="0000CC"/>
                </a:solidFill>
              </a:rPr>
            </a:br>
            <a:r>
              <a:rPr lang="en-IN" sz="1600" dirty="0" smtClean="0">
                <a:solidFill>
                  <a:srgbClr val="0000CC"/>
                </a:solidFill>
              </a:rPr>
              <a:t>                                                                                            Govt. Post Graduate College Rajouri.  </a:t>
            </a:r>
            <a:r>
              <a:rPr lang="en-IN" sz="1800" dirty="0" smtClean="0"/>
              <a:t/>
            </a:r>
            <a:br>
              <a:rPr lang="en-IN" sz="1800" dirty="0" smtClean="0"/>
            </a:br>
            <a:r>
              <a:rPr lang="en-IN" dirty="0" smtClean="0">
                <a:solidFill>
                  <a:schemeClr val="tx2">
                    <a:lumMod val="75000"/>
                  </a:schemeClr>
                </a:solidFill>
              </a:rPr>
              <a:t/>
            </a:r>
            <a:br>
              <a:rPr lang="en-IN" dirty="0" smtClean="0">
                <a:solidFill>
                  <a:schemeClr val="tx2">
                    <a:lumMod val="75000"/>
                  </a:schemeClr>
                </a:solidFill>
              </a:rPr>
            </a:br>
            <a:r>
              <a:rPr lang="en-IN" u="sng" dirty="0">
                <a:solidFill>
                  <a:schemeClr val="tx2">
                    <a:lumMod val="75000"/>
                  </a:schemeClr>
                </a:solidFill>
              </a:rPr>
              <a:t/>
            </a:r>
            <a:br>
              <a:rPr lang="en-IN" u="sng" dirty="0">
                <a:solidFill>
                  <a:schemeClr val="tx2">
                    <a:lumMod val="75000"/>
                  </a:schemeClr>
                </a:solidFill>
              </a:rPr>
            </a:br>
            <a:endParaRPr lang="en-US" u="sng" dirty="0">
              <a:solidFill>
                <a:schemeClr val="tx2">
                  <a:lumMod val="75000"/>
                </a:schemeClr>
              </a:solidFill>
            </a:endParaRPr>
          </a:p>
        </p:txBody>
      </p:sp>
      <p:sp>
        <p:nvSpPr>
          <p:cNvPr id="4" name="Subtitle 3"/>
          <p:cNvSpPr>
            <a:spLocks noGrp="1"/>
          </p:cNvSpPr>
          <p:nvPr>
            <p:ph type="subTitle" idx="1"/>
          </p:nvPr>
        </p:nvSpPr>
        <p:spPr>
          <a:xfrm>
            <a:off x="0" y="1428736"/>
            <a:ext cx="8929718" cy="4572032"/>
          </a:xfrm>
        </p:spPr>
        <p:txBody>
          <a:bodyPr>
            <a:normAutofit fontScale="92500" lnSpcReduction="20000"/>
          </a:bodyPr>
          <a:lstStyle/>
          <a:p>
            <a:r>
              <a:rPr lang="en-US" sz="4000" dirty="0" smtClean="0">
                <a:solidFill>
                  <a:srgbClr val="FF0000"/>
                </a:solidFill>
              </a:rPr>
              <a:t>Why Study Economics?             </a:t>
            </a:r>
          </a:p>
          <a:p>
            <a:endParaRPr lang="en-IN" sz="1800" dirty="0" smtClean="0">
              <a:solidFill>
                <a:schemeClr val="tx1"/>
              </a:solidFill>
            </a:endParaRPr>
          </a:p>
          <a:p>
            <a:pPr marL="342900" indent="-342900"/>
            <a:r>
              <a:rPr lang="en-IN" sz="2400" dirty="0" smtClean="0">
                <a:solidFill>
                  <a:schemeClr val="tx1"/>
                </a:solidFill>
              </a:rPr>
              <a:t>       </a:t>
            </a:r>
            <a:r>
              <a:rPr lang="en-IN" sz="2400" dirty="0" smtClean="0">
                <a:solidFill>
                  <a:srgbClr val="00B050"/>
                </a:solidFill>
              </a:rPr>
              <a:t>1.   The first reason to study Economics is that it will help you understand   the World in which you live. You will begin to understand the causes of many of the things that affect your life.            </a:t>
            </a:r>
            <a:r>
              <a:rPr lang="en-IN" sz="2400" dirty="0" smtClean="0">
                <a:solidFill>
                  <a:schemeClr val="tx1"/>
                </a:solidFill>
              </a:rPr>
              <a:t>                                                                                                                                                            </a:t>
            </a:r>
          </a:p>
          <a:p>
            <a:pPr marL="342900" indent="-342900"/>
            <a:endParaRPr lang="en-IN" sz="2400" dirty="0">
              <a:solidFill>
                <a:schemeClr val="tx1"/>
              </a:solidFill>
            </a:endParaRPr>
          </a:p>
          <a:p>
            <a:pPr marL="342900" indent="-342900"/>
            <a:r>
              <a:rPr lang="en-IN" sz="2400" dirty="0" smtClean="0">
                <a:solidFill>
                  <a:schemeClr val="tx1"/>
                </a:solidFill>
              </a:rPr>
              <a:t>     2. The Second reason to study Economics is that it will make you a more astute participant in the Economy.                                                                                                                               </a:t>
            </a:r>
          </a:p>
          <a:p>
            <a:pPr marL="342900" indent="-342900">
              <a:buAutoNum type="arabicPeriod"/>
            </a:pPr>
            <a:endParaRPr lang="en-IN" sz="2400" dirty="0">
              <a:solidFill>
                <a:schemeClr val="tx1"/>
              </a:solidFill>
            </a:endParaRPr>
          </a:p>
          <a:p>
            <a:pPr marL="342900" indent="-342900"/>
            <a:r>
              <a:rPr lang="en-IN" sz="2400" dirty="0" smtClean="0">
                <a:solidFill>
                  <a:schemeClr val="accent6">
                    <a:lumMod val="75000"/>
                  </a:schemeClr>
                </a:solidFill>
              </a:rPr>
              <a:t>3. The third reason to study Economics is that it will gave  you a better understanding of both potential and the limits of economic policy.</a:t>
            </a:r>
          </a:p>
          <a:p>
            <a:pPr>
              <a:lnSpc>
                <a:spcPct val="90000"/>
              </a:lnSpc>
            </a:pPr>
            <a:endParaRPr lang="en-IN" sz="2600" dirty="0" smtClean="0">
              <a:solidFill>
                <a:schemeClr val="accent6">
                  <a:lumMod val="75000"/>
                </a:schemeClr>
              </a:solidFill>
            </a:endParaRPr>
          </a:p>
          <a:p>
            <a:pPr marL="514350" indent="-514350"/>
            <a:r>
              <a:rPr lang="en-US" sz="2400" dirty="0" smtClean="0">
                <a:solidFill>
                  <a:schemeClr val="accent6">
                    <a:lumMod val="75000"/>
                  </a:schemeClr>
                </a:solidFill>
              </a:rPr>
              <a:t>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8686800" cy="1200329"/>
          </a:xfrm>
          <a:prstGeom prst="rect">
            <a:avLst/>
          </a:prstGeom>
          <a:noFill/>
        </p:spPr>
        <p:txBody>
          <a:bodyPr vert="horz" wrap="square" rtlCol="0">
            <a:spAutoFit/>
          </a:bodyPr>
          <a:lstStyle/>
          <a:p>
            <a:r>
              <a:rPr lang="en-US" sz="2400" dirty="0" smtClean="0">
                <a:ln w="11430"/>
                <a:solidFill>
                  <a:srgbClr val="FF0000"/>
                </a:solidFill>
                <a:latin typeface="+mj-lt"/>
              </a:rPr>
              <a:t>                                  </a:t>
            </a:r>
            <a:r>
              <a:rPr lang="en-US" sz="3600" dirty="0" smtClean="0">
                <a:ln w="11430"/>
                <a:solidFill>
                  <a:srgbClr val="FF0000"/>
                </a:solidFill>
                <a:latin typeface="+mj-lt"/>
              </a:rPr>
              <a:t>The Factors of Production</a:t>
            </a:r>
            <a:endParaRPr lang="en-US" sz="3600" dirty="0">
              <a:ln w="11430"/>
              <a:solidFill>
                <a:srgbClr val="FF0000"/>
              </a:solidFill>
              <a:latin typeface="+mj-lt"/>
            </a:endParaRPr>
          </a:p>
          <a:p>
            <a:r>
              <a:rPr lang="en-US" dirty="0" smtClean="0">
                <a:latin typeface="+mj-lt"/>
              </a:rPr>
              <a:t>The production of all of the good we desire requires  scarce resources. It is the allocation of these resources between humans’ competing wants that Economics focuses on.</a:t>
            </a:r>
            <a:endParaRPr lang="en-US" dirty="0">
              <a:latin typeface="+mj-lt"/>
            </a:endParaRPr>
          </a:p>
        </p:txBody>
      </p:sp>
      <p:graphicFrame>
        <p:nvGraphicFramePr>
          <p:cNvPr id="9" name="Table 8"/>
          <p:cNvGraphicFramePr>
            <a:graphicFrameLocks noGrp="1"/>
          </p:cNvGraphicFramePr>
          <p:nvPr>
            <p:extLst>
              <p:ext uri="{D42A27DB-BD31-4B8C-83A1-F6EECF244321}">
                <p14:modId xmlns="" xmlns:p14="http://schemas.microsoft.com/office/powerpoint/2010/main" val="3909217167"/>
              </p:ext>
            </p:extLst>
          </p:nvPr>
        </p:nvGraphicFramePr>
        <p:xfrm>
          <a:off x="0" y="1142984"/>
          <a:ext cx="9144000" cy="5766816"/>
        </p:xfrm>
        <a:graphic>
          <a:graphicData uri="http://schemas.openxmlformats.org/drawingml/2006/table">
            <a:tbl>
              <a:tblPr firstRow="1" bandRow="1">
                <a:tableStyleId>{21E4AEA4-8DFA-4A89-87EB-49C32662AFE0}</a:tableStyleId>
              </a:tblPr>
              <a:tblGrid>
                <a:gridCol w="2286000"/>
                <a:gridCol w="2286000"/>
                <a:gridCol w="2286000"/>
                <a:gridCol w="2286000"/>
              </a:tblGrid>
              <a:tr h="159256">
                <a:tc>
                  <a:txBody>
                    <a:bodyPr/>
                    <a:lstStyle/>
                    <a:p>
                      <a:pPr algn="ctr"/>
                      <a:r>
                        <a:rPr lang="en-US" sz="2200" dirty="0" smtClean="0"/>
                        <a:t>Land</a:t>
                      </a:r>
                      <a:endParaRPr lang="en-US" sz="2200" dirty="0"/>
                    </a:p>
                  </a:txBody>
                  <a:tcPr marT="54864" marB="54864" anchor="ctr"/>
                </a:tc>
                <a:tc>
                  <a:txBody>
                    <a:bodyPr/>
                    <a:lstStyle/>
                    <a:p>
                      <a:pPr algn="ctr"/>
                      <a:r>
                        <a:rPr lang="en-US" sz="2200" dirty="0" smtClean="0"/>
                        <a:t>Labor</a:t>
                      </a:r>
                      <a:endParaRPr lang="en-US" sz="2200" dirty="0"/>
                    </a:p>
                  </a:txBody>
                  <a:tcPr marT="54864" marB="54864" anchor="ctr"/>
                </a:tc>
                <a:tc>
                  <a:txBody>
                    <a:bodyPr/>
                    <a:lstStyle/>
                    <a:p>
                      <a:pPr algn="ctr"/>
                      <a:r>
                        <a:rPr lang="en-US" sz="2200" dirty="0" smtClean="0"/>
                        <a:t>Capital</a:t>
                      </a:r>
                      <a:endParaRPr lang="en-US" sz="2200" dirty="0"/>
                    </a:p>
                  </a:txBody>
                  <a:tcPr marT="54864" marB="54864" anchor="ctr"/>
                </a:tc>
                <a:tc>
                  <a:txBody>
                    <a:bodyPr/>
                    <a:lstStyle/>
                    <a:p>
                      <a:pPr algn="ctr"/>
                      <a:r>
                        <a:rPr lang="en-US" sz="2200" dirty="0" smtClean="0"/>
                        <a:t>Entrepreneurship</a:t>
                      </a:r>
                      <a:endParaRPr lang="en-US" sz="2200" dirty="0"/>
                    </a:p>
                  </a:txBody>
                  <a:tcPr marT="54864" marB="54864" anchor="ctr"/>
                </a:tc>
              </a:tr>
              <a:tr h="44153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dirty="0" smtClean="0"/>
                        <a:t>Land resources are those things that are "gifts of nature". The soil in which we grow food,</a:t>
                      </a:r>
                      <a:r>
                        <a:rPr lang="en-US" sz="1900" baseline="0" dirty="0" smtClean="0"/>
                        <a:t> w</a:t>
                      </a:r>
                      <a:r>
                        <a:rPr lang="en-US" sz="1900" dirty="0" smtClean="0"/>
                        <a:t>ood,</a:t>
                      </a:r>
                      <a:r>
                        <a:rPr lang="en-US" sz="1900" baseline="0" dirty="0" smtClean="0"/>
                        <a:t> minerals </a:t>
                      </a:r>
                      <a:r>
                        <a:rPr lang="en-US" sz="1900" dirty="0" smtClean="0"/>
                        <a:t>such as copper and tin and resources such as oil, goal, gas and uranium are scarce</a:t>
                      </a:r>
                      <a:endParaRPr lang="en-US" sz="2900" dirty="0"/>
                    </a:p>
                  </a:txBody>
                  <a:tcPr marT="54864" marB="5486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dirty="0" smtClean="0"/>
                        <a:t>Labor refers to the human resources used in the production of goods and services.</a:t>
                      </a:r>
                      <a:r>
                        <a:rPr lang="en-US" sz="1900" baseline="0" dirty="0" smtClean="0"/>
                        <a:t> </a:t>
                      </a:r>
                      <a:r>
                        <a:rPr lang="en-US" sz="1900" dirty="0" smtClean="0"/>
                        <a:t>Labor is the human work, both physical and intellectual, that contributes to the production of goods and services</a:t>
                      </a:r>
                      <a:endParaRPr lang="en-US" sz="2900" dirty="0"/>
                    </a:p>
                  </a:txBody>
                  <a:tcPr marT="54864" marB="5486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dirty="0" smtClean="0"/>
                        <a:t>Capital refers to the </a:t>
                      </a:r>
                      <a:r>
                        <a:rPr lang="en-US" sz="1900" i="1" dirty="0" smtClean="0"/>
                        <a:t>tools and technologies</a:t>
                      </a:r>
                      <a:r>
                        <a:rPr lang="en-US" sz="1900" dirty="0" smtClean="0"/>
                        <a:t> that are used to produce the goods and services we desire.</a:t>
                      </a:r>
                      <a:r>
                        <a:rPr lang="en-US" sz="1900" baseline="0" dirty="0" smtClean="0"/>
                        <a:t> </a:t>
                      </a:r>
                      <a:r>
                        <a:rPr lang="en-US" sz="1900" dirty="0" smtClean="0"/>
                        <a:t>Since more and better tools enhance the production of all types of goods and services, from cars to computers to education to haircuts, yet the amount of capital in the world is limited, </a:t>
                      </a:r>
                      <a:r>
                        <a:rPr lang="en-US" sz="1900" i="1" dirty="0" smtClean="0"/>
                        <a:t>capital</a:t>
                      </a:r>
                      <a:r>
                        <a:rPr lang="en-US" sz="1900" dirty="0" smtClean="0"/>
                        <a:t> is a scarce resource. </a:t>
                      </a:r>
                    </a:p>
                  </a:txBody>
                  <a:tcPr marT="54864" marB="5486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dirty="0" smtClean="0"/>
                        <a:t>This refers to the innovation and creativity applied in the production of goods and services. The physical scarcity of land, labor and capital does not apply to human ingenuity, which itself is a resource that goes into the production of out economic output. </a:t>
                      </a:r>
                    </a:p>
                    <a:p>
                      <a:pPr algn="ctr"/>
                      <a:endParaRPr lang="en-US" sz="2900" dirty="0"/>
                    </a:p>
                  </a:txBody>
                  <a:tcPr marT="54864" marB="54864"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_0"/>
          <p:cNvPicPr>
            <a:picLocks noChangeAspect="1" noChangeArrowheads="1"/>
          </p:cNvPicPr>
          <p:nvPr/>
        </p:nvPicPr>
        <p:blipFill>
          <a:blip r:embed="rId2" r:link="rId3">
            <a:extLst>
              <a:ext uri="{28A0092B-C50C-407E-A947-70E740481C1C}">
                <a14:useLocalDpi xmlns="" xmlns:a14="http://schemas.microsoft.com/office/drawing/2010/main" val="0"/>
              </a:ext>
            </a:extLst>
          </a:blip>
          <a:srcRect/>
          <a:stretch>
            <a:fillRect/>
          </a:stretch>
        </p:blipFill>
        <p:spPr bwMode="auto">
          <a:xfrm>
            <a:off x="152400" y="2057400"/>
            <a:ext cx="3891064" cy="18288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0" y="357166"/>
            <a:ext cx="8991600" cy="1477328"/>
          </a:xfrm>
          <a:prstGeom prst="rect">
            <a:avLst/>
          </a:prstGeom>
          <a:noFill/>
        </p:spPr>
        <p:txBody>
          <a:bodyPr wrap="square" rtlCol="0">
            <a:spAutoFit/>
          </a:bodyPr>
          <a:lstStyle/>
          <a:p>
            <a:r>
              <a:rPr lang="en-US" sz="2400" dirty="0" smtClean="0">
                <a:solidFill>
                  <a:srgbClr val="FF0000"/>
                </a:solidFill>
              </a:rPr>
              <a:t>                            </a:t>
            </a:r>
            <a:r>
              <a:rPr lang="en-US" sz="3600" dirty="0" smtClean="0">
                <a:solidFill>
                  <a:srgbClr val="FF0000"/>
                </a:solidFill>
              </a:rPr>
              <a:t>Model Building in Economics</a:t>
            </a:r>
          </a:p>
          <a:p>
            <a:endParaRPr lang="en-US" dirty="0" smtClean="0"/>
          </a:p>
          <a:p>
            <a:r>
              <a:rPr lang="en-US" dirty="0" smtClean="0"/>
              <a:t>A popular tool in the Economist’s kit is the </a:t>
            </a:r>
            <a:r>
              <a:rPr lang="en-US" i="1" dirty="0" smtClean="0"/>
              <a:t>economic model. </a:t>
            </a:r>
            <a:r>
              <a:rPr lang="en-US" dirty="0" smtClean="0"/>
              <a:t>Just like scientists in other fields, economists use models to represent something from the real world.</a:t>
            </a:r>
            <a:endParaRPr lang="en-US" dirty="0"/>
          </a:p>
        </p:txBody>
      </p:sp>
      <p:sp>
        <p:nvSpPr>
          <p:cNvPr id="3" name="TextBox 2"/>
          <p:cNvSpPr txBox="1"/>
          <p:nvPr/>
        </p:nvSpPr>
        <p:spPr>
          <a:xfrm>
            <a:off x="4191000" y="2331720"/>
            <a:ext cx="4529470" cy="923330"/>
          </a:xfrm>
          <a:prstGeom prst="rect">
            <a:avLst/>
          </a:prstGeom>
          <a:noFill/>
        </p:spPr>
        <p:txBody>
          <a:bodyPr wrap="square" rtlCol="0">
            <a:spAutoFit/>
          </a:bodyPr>
          <a:lstStyle/>
          <a:p>
            <a:r>
              <a:rPr lang="en-US" b="1" dirty="0" smtClean="0">
                <a:solidFill>
                  <a:srgbClr val="0000CC"/>
                </a:solidFill>
              </a:rPr>
              <a:t>A model of the solar system: </a:t>
            </a:r>
            <a:r>
              <a:rPr lang="en-US" dirty="0" smtClean="0"/>
              <a:t>Allows astronomers to illustrate in a simplified model the relationships between solar bodies.</a:t>
            </a:r>
            <a:endParaRPr lang="en-US" b="1" dirty="0"/>
          </a:p>
        </p:txBody>
      </p:sp>
      <p:pic>
        <p:nvPicPr>
          <p:cNvPr id="5" name="Picture 2" descr="Image_9"/>
          <p:cNvPicPr>
            <a:picLocks noChangeAspect="1" noChangeArrowheads="1"/>
          </p:cNvPicPr>
          <p:nvPr/>
        </p:nvPicPr>
        <p:blipFill>
          <a:blip r:embed="rId4" r:link="rId5">
            <a:extLst>
              <a:ext uri="{28A0092B-C50C-407E-A947-70E740481C1C}">
                <a14:useLocalDpi xmlns="" xmlns:a14="http://schemas.microsoft.com/office/drawing/2010/main" val="0"/>
              </a:ext>
            </a:extLst>
          </a:blip>
          <a:srcRect/>
          <a:stretch>
            <a:fillRect/>
          </a:stretch>
        </p:blipFill>
        <p:spPr bwMode="auto">
          <a:xfrm>
            <a:off x="381000" y="3886200"/>
            <a:ext cx="3429000" cy="2715768"/>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4191000" y="3520440"/>
            <a:ext cx="4800600" cy="2708434"/>
          </a:xfrm>
          <a:prstGeom prst="rect">
            <a:avLst/>
          </a:prstGeom>
          <a:noFill/>
        </p:spPr>
        <p:txBody>
          <a:bodyPr wrap="square" rtlCol="0">
            <a:spAutoFit/>
          </a:bodyPr>
          <a:lstStyle/>
          <a:p>
            <a:r>
              <a:rPr lang="en-US" b="1" dirty="0" smtClean="0">
                <a:solidFill>
                  <a:srgbClr val="0000CC"/>
                </a:solidFill>
              </a:rPr>
              <a:t>A Circular Flow Model: </a:t>
            </a:r>
            <a:r>
              <a:rPr lang="en-US" dirty="0" smtClean="0"/>
              <a:t>Allows economists to illustrate in a simplified model the relationships between households and firms in a market economy.</a:t>
            </a:r>
          </a:p>
          <a:p>
            <a:endParaRPr lang="en-US" b="1" dirty="0">
              <a:solidFill>
                <a:srgbClr val="FF3300"/>
              </a:solidFill>
            </a:endParaRPr>
          </a:p>
          <a:p>
            <a:r>
              <a:rPr lang="en-US" sz="1600" b="1" i="1" dirty="0" smtClean="0">
                <a:solidFill>
                  <a:srgbClr val="FF3300"/>
                </a:solidFill>
              </a:rPr>
              <a:t>Ceteris Paribus: </a:t>
            </a:r>
            <a:r>
              <a:rPr lang="en-US" sz="1600" dirty="0" smtClean="0"/>
              <a:t>Like in other scientists, when using economic models we must assume “all else equal”. This allows us to observe how one variable in an economy will affect another, without considering all the other factors that may affect the variable in question.</a:t>
            </a:r>
            <a:endParaRPr lang="en-US" sz="1600" b="1" i="1" dirty="0"/>
          </a:p>
        </p:txBody>
      </p:sp>
    </p:spTree>
    <p:extLst>
      <p:ext uri="{BB962C8B-B14F-4D97-AF65-F5344CB8AC3E}">
        <p14:creationId xmlns="" xmlns:p14="http://schemas.microsoft.com/office/powerpoint/2010/main" val="273481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a:solidFill>
                  <a:schemeClr val="tx2">
                    <a:lumMod val="75000"/>
                  </a:schemeClr>
                </a:solidFill>
              </a:rPr>
              <a:t>How to Study Economics</a:t>
            </a:r>
          </a:p>
        </p:txBody>
      </p:sp>
      <p:sp>
        <p:nvSpPr>
          <p:cNvPr id="19459" name="Rectangle 3"/>
          <p:cNvSpPr>
            <a:spLocks noGrp="1" noChangeArrowheads="1"/>
          </p:cNvSpPr>
          <p:nvPr>
            <p:ph type="body" idx="1"/>
          </p:nvPr>
        </p:nvSpPr>
        <p:spPr>
          <a:xfrm>
            <a:off x="457200" y="1600200"/>
            <a:ext cx="8229600" cy="5257800"/>
          </a:xfrm>
        </p:spPr>
        <p:txBody>
          <a:bodyPr>
            <a:normAutofit/>
          </a:bodyPr>
          <a:lstStyle/>
          <a:p>
            <a:pPr>
              <a:lnSpc>
                <a:spcPct val="80000"/>
              </a:lnSpc>
            </a:pPr>
            <a:r>
              <a:rPr lang="en-US" sz="2800" dirty="0">
                <a:solidFill>
                  <a:srgbClr val="FF0000"/>
                </a:solidFill>
              </a:rPr>
              <a:t>Following alone in class and learning are two different things</a:t>
            </a:r>
          </a:p>
          <a:p>
            <a:pPr lvl="1">
              <a:lnSpc>
                <a:spcPct val="80000"/>
              </a:lnSpc>
            </a:pPr>
            <a:r>
              <a:rPr lang="en-US" sz="2400" dirty="0">
                <a:solidFill>
                  <a:srgbClr val="FF0000"/>
                </a:solidFill>
              </a:rPr>
              <a:t>Economics must be studied actively, not passively</a:t>
            </a:r>
          </a:p>
          <a:p>
            <a:pPr>
              <a:lnSpc>
                <a:spcPct val="80000"/>
              </a:lnSpc>
            </a:pPr>
            <a:r>
              <a:rPr lang="en-US" sz="2800" dirty="0"/>
              <a:t>What does active studying mean?</a:t>
            </a:r>
          </a:p>
          <a:p>
            <a:pPr lvl="1">
              <a:lnSpc>
                <a:spcPct val="80000"/>
              </a:lnSpc>
            </a:pPr>
            <a:r>
              <a:rPr lang="en-US" sz="2400" dirty="0"/>
              <a:t>Closing the book periodically and reproducing what you have learned</a:t>
            </a:r>
          </a:p>
          <a:p>
            <a:pPr lvl="1">
              <a:lnSpc>
                <a:spcPct val="80000"/>
              </a:lnSpc>
            </a:pPr>
            <a:r>
              <a:rPr lang="en-US" sz="2400" dirty="0"/>
              <a:t>Reading with a pencil in your hand and a blank sheet of paper in front of you</a:t>
            </a:r>
          </a:p>
          <a:p>
            <a:pPr lvl="1">
              <a:lnSpc>
                <a:spcPct val="80000"/>
              </a:lnSpc>
            </a:pPr>
            <a:r>
              <a:rPr lang="en-US" sz="2400" dirty="0"/>
              <a:t>Listing the steps in each logical argument</a:t>
            </a:r>
          </a:p>
          <a:p>
            <a:pPr lvl="1">
              <a:lnSpc>
                <a:spcPct val="80000"/>
              </a:lnSpc>
            </a:pPr>
            <a:r>
              <a:rPr lang="en-US" sz="2400" dirty="0"/>
              <a:t>Retracing the cause-and-effect steps in each model</a:t>
            </a:r>
          </a:p>
          <a:p>
            <a:pPr lvl="1">
              <a:lnSpc>
                <a:spcPct val="80000"/>
              </a:lnSpc>
            </a:pPr>
            <a:r>
              <a:rPr lang="en-US" sz="2400" dirty="0"/>
              <a:t>Drawing the graphs that represent the model</a:t>
            </a:r>
          </a:p>
          <a:p>
            <a:pPr lvl="1">
              <a:lnSpc>
                <a:spcPct val="80000"/>
              </a:lnSpc>
            </a:pPr>
            <a:r>
              <a:rPr lang="en-US" sz="2400" dirty="0"/>
              <a:t>Thinking about the basic principles of economics and how they relate to what you are </a:t>
            </a:r>
            <a:r>
              <a:rPr lang="en-US" sz="2400" dirty="0" smtClean="0"/>
              <a:t>learning.</a:t>
            </a:r>
            <a:endParaRPr lang="en-US" sz="24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a:t/>
            </a:r>
            <a:br>
              <a:rPr lang="en-IN" dirty="0"/>
            </a:br>
            <a:r>
              <a:rPr lang="en-IN" dirty="0" smtClean="0"/>
              <a:t/>
            </a:r>
            <a:br>
              <a:rPr lang="en-IN" dirty="0" smtClean="0"/>
            </a:br>
            <a:r>
              <a:rPr lang="en-IN" dirty="0"/>
              <a:t/>
            </a:r>
            <a:br>
              <a:rPr lang="en-IN" dirty="0"/>
            </a:br>
            <a:r>
              <a:rPr lang="en-IN" dirty="0" smtClean="0"/>
              <a:t/>
            </a:r>
            <a:br>
              <a:rPr lang="en-IN" dirty="0" smtClean="0"/>
            </a:br>
            <a:r>
              <a:rPr lang="en-IN" dirty="0"/>
              <a:t/>
            </a:r>
            <a:br>
              <a:rPr lang="en-IN" dirty="0"/>
            </a:br>
            <a:r>
              <a:rPr lang="en-IN" sz="8900" dirty="0" smtClean="0">
                <a:solidFill>
                  <a:srgbClr val="FFC000"/>
                </a:solidFill>
              </a:rPr>
              <a:t>THANK YOU</a:t>
            </a:r>
            <a:endParaRPr lang="en-US" sz="8900" dirty="0">
              <a:solidFill>
                <a:srgbClr val="FFC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457200" y="0"/>
            <a:ext cx="8229600" cy="2500306"/>
          </a:xfrm>
        </p:spPr>
        <p:txBody>
          <a:bodyPr>
            <a:normAutofit fontScale="90000"/>
          </a:bodyPr>
          <a:lstStyle/>
          <a:p>
            <a:r>
              <a:rPr lang="en-US" dirty="0" smtClean="0"/>
              <a:t/>
            </a:r>
            <a:br>
              <a:rPr lang="en-US" dirty="0" smtClean="0"/>
            </a:br>
            <a:r>
              <a:rPr lang="en-US" dirty="0" smtClean="0">
                <a:solidFill>
                  <a:srgbClr val="92D050"/>
                </a:solidFill>
              </a:rPr>
              <a:t>The </a:t>
            </a:r>
            <a:r>
              <a:rPr lang="en-US" dirty="0" smtClean="0">
                <a:solidFill>
                  <a:srgbClr val="92D050"/>
                </a:solidFill>
              </a:rPr>
              <a:t>Study of Economics</a:t>
            </a:r>
            <a:r>
              <a:rPr lang="en-US" sz="2000" dirty="0" smtClean="0"/>
              <a:t>                                                                                                       </a:t>
            </a:r>
            <a:r>
              <a:rPr lang="en-US" sz="2000" dirty="0" smtClean="0">
                <a:solidFill>
                  <a:schemeClr val="accent6">
                    <a:lumMod val="75000"/>
                  </a:schemeClr>
                </a:solidFill>
              </a:rPr>
              <a:t>               </a:t>
            </a:r>
            <a:br>
              <a:rPr lang="en-US" sz="2000" dirty="0" smtClean="0">
                <a:solidFill>
                  <a:schemeClr val="accent6">
                    <a:lumMod val="75000"/>
                  </a:schemeClr>
                </a:solidFill>
              </a:rPr>
            </a:br>
            <a:r>
              <a:rPr lang="en-US" sz="2000" dirty="0">
                <a:solidFill>
                  <a:schemeClr val="accent6">
                    <a:lumMod val="75000"/>
                  </a:schemeClr>
                </a:solidFill>
              </a:rPr>
              <a:t/>
            </a:r>
            <a:br>
              <a:rPr lang="en-US" sz="2000" dirty="0">
                <a:solidFill>
                  <a:schemeClr val="accent6">
                    <a:lumMod val="75000"/>
                  </a:schemeClr>
                </a:solidFill>
              </a:rPr>
            </a:br>
            <a:r>
              <a:rPr lang="en-US" sz="2000" dirty="0" smtClean="0">
                <a:solidFill>
                  <a:schemeClr val="accent6">
                    <a:lumMod val="75000"/>
                  </a:schemeClr>
                </a:solidFill>
              </a:rPr>
              <a:t> </a:t>
            </a:r>
            <a:r>
              <a:rPr lang="en-US" sz="4000" u="sng" dirty="0" smtClean="0">
                <a:solidFill>
                  <a:srgbClr val="FF0066"/>
                </a:solidFill>
                <a:latin typeface="Book Antiqua" pitchFamily="18" charset="0"/>
              </a:rPr>
              <a:t>Economics</a:t>
            </a:r>
            <a:r>
              <a:rPr lang="en-US" sz="2000" dirty="0" smtClean="0">
                <a:solidFill>
                  <a:srgbClr val="FF0066"/>
                </a:solidFill>
                <a:latin typeface="Book Antiqua" pitchFamily="18" charset="0"/>
              </a:rPr>
              <a:t> </a:t>
            </a:r>
            <a:r>
              <a:rPr lang="en-US" sz="2000" dirty="0" smtClean="0">
                <a:latin typeface="Book Antiqua" pitchFamily="18" charset="0"/>
              </a:rPr>
              <a:t>– </a:t>
            </a:r>
            <a:r>
              <a:rPr lang="en-US" sz="2000" dirty="0" smtClean="0">
                <a:latin typeface="Book Antiqua" pitchFamily="18" charset="0"/>
              </a:rPr>
              <a:t> </a:t>
            </a:r>
            <a:r>
              <a:rPr lang="en-US" sz="2200" dirty="0" smtClean="0">
                <a:latin typeface="Book Antiqua" pitchFamily="18" charset="0"/>
              </a:rPr>
              <a:t>the </a:t>
            </a:r>
            <a:r>
              <a:rPr lang="en-US" sz="2200" dirty="0" smtClean="0">
                <a:latin typeface="Book Antiqua" pitchFamily="18" charset="0"/>
              </a:rPr>
              <a:t>study of how individuals and societies make decisions about ways to use scarce resources to fulfill wants and needs.</a:t>
            </a:r>
            <a:r>
              <a:rPr lang="en-US" sz="2200" dirty="0" smtClean="0">
                <a:solidFill>
                  <a:schemeClr val="accent6">
                    <a:lumMod val="75000"/>
                  </a:schemeClr>
                </a:solidFill>
                <a:latin typeface="Book Antiqua" pitchFamily="18" charset="0"/>
              </a:rPr>
              <a:t/>
            </a:r>
            <a:br>
              <a:rPr lang="en-US" sz="2200" dirty="0" smtClean="0">
                <a:solidFill>
                  <a:schemeClr val="accent6">
                    <a:lumMod val="75000"/>
                  </a:schemeClr>
                </a:solidFill>
                <a:latin typeface="Book Antiqua" pitchFamily="18" charset="0"/>
              </a:rPr>
            </a:br>
            <a:r>
              <a:rPr lang="en-US" dirty="0" smtClean="0"/>
              <a:t/>
            </a:r>
            <a:br>
              <a:rPr lang="en-US" dirty="0" smtClean="0"/>
            </a:br>
            <a:endParaRPr lang="en-US" dirty="0" smtClean="0"/>
          </a:p>
        </p:txBody>
      </p:sp>
      <p:sp>
        <p:nvSpPr>
          <p:cNvPr id="206851" name="Rectangle 3"/>
          <p:cNvSpPr>
            <a:spLocks noGrp="1" noChangeArrowheads="1"/>
          </p:cNvSpPr>
          <p:nvPr>
            <p:ph type="body" idx="1"/>
          </p:nvPr>
        </p:nvSpPr>
        <p:spPr>
          <a:xfrm>
            <a:off x="457200" y="1600200"/>
            <a:ext cx="4572000" cy="4530725"/>
          </a:xfrm>
        </p:spPr>
        <p:txBody>
          <a:bodyPr>
            <a:normAutofit fontScale="92500" lnSpcReduction="10000"/>
          </a:bodyPr>
          <a:lstStyle/>
          <a:p>
            <a:pPr eaLnBrk="1" hangingPunct="1">
              <a:defRPr/>
            </a:pPr>
            <a:endParaRPr lang="en-US" sz="2800" dirty="0" smtClean="0"/>
          </a:p>
          <a:p>
            <a:pPr eaLnBrk="1" hangingPunct="1">
              <a:defRPr/>
            </a:pPr>
            <a:r>
              <a:rPr lang="en-US" sz="2800" u="sng" dirty="0" smtClean="0">
                <a:solidFill>
                  <a:srgbClr val="0000FF"/>
                </a:solidFill>
              </a:rPr>
              <a:t>Macroeconomics</a:t>
            </a:r>
            <a:endParaRPr lang="en-US" sz="2800" u="sng" dirty="0" smtClean="0">
              <a:solidFill>
                <a:srgbClr val="0000FF"/>
              </a:solidFill>
            </a:endParaRPr>
          </a:p>
          <a:p>
            <a:pPr lvl="1" eaLnBrk="1" hangingPunct="1">
              <a:defRPr/>
            </a:pPr>
            <a:r>
              <a:rPr lang="en-US" dirty="0" smtClean="0"/>
              <a:t>The big picture: growth, employment, Inflation poverty  etc.</a:t>
            </a:r>
          </a:p>
          <a:p>
            <a:pPr lvl="1" eaLnBrk="1" hangingPunct="1">
              <a:defRPr/>
            </a:pPr>
            <a:r>
              <a:rPr lang="en-US" dirty="0" smtClean="0"/>
              <a:t>Choices made by large groups (like countries) </a:t>
            </a:r>
          </a:p>
          <a:p>
            <a:pPr lvl="1" eaLnBrk="1" hangingPunct="1">
              <a:buFontTx/>
              <a:buNone/>
              <a:defRPr/>
            </a:pPr>
            <a:endParaRPr lang="en-US" dirty="0" smtClean="0"/>
          </a:p>
          <a:p>
            <a:pPr eaLnBrk="1" hangingPunct="1">
              <a:defRPr/>
            </a:pPr>
            <a:r>
              <a:rPr lang="en-US" sz="2800" u="sng" dirty="0" smtClean="0">
                <a:solidFill>
                  <a:srgbClr val="660033"/>
                </a:solidFill>
              </a:rPr>
              <a:t>Microeconomics</a:t>
            </a:r>
          </a:p>
          <a:p>
            <a:pPr lvl="1" eaLnBrk="1" hangingPunct="1">
              <a:defRPr/>
            </a:pPr>
            <a:r>
              <a:rPr lang="en-US" dirty="0" smtClean="0"/>
              <a:t>How do individuals make economic decisions.</a:t>
            </a:r>
          </a:p>
        </p:txBody>
      </p:sp>
      <p:pic>
        <p:nvPicPr>
          <p:cNvPr id="6148" name="Picture 4" descr="macroecon"/>
          <p:cNvPicPr>
            <a:picLocks noChangeAspect="1" noChangeArrowheads="1"/>
          </p:cNvPicPr>
          <p:nvPr/>
        </p:nvPicPr>
        <p:blipFill>
          <a:blip r:embed="rId2"/>
          <a:srcRect/>
          <a:stretch>
            <a:fillRect/>
          </a:stretch>
        </p:blipFill>
        <p:spPr bwMode="auto">
          <a:xfrm>
            <a:off x="5715008" y="1928802"/>
            <a:ext cx="2438400" cy="2416175"/>
          </a:xfrm>
          <a:prstGeom prst="rect">
            <a:avLst/>
          </a:prstGeom>
          <a:noFill/>
          <a:ln w="9525">
            <a:noFill/>
            <a:miter lim="800000"/>
            <a:headEnd/>
            <a:tailEnd/>
          </a:ln>
        </p:spPr>
      </p:pic>
      <p:pic>
        <p:nvPicPr>
          <p:cNvPr id="6149" name="Picture 5" descr="microeconomics"/>
          <p:cNvPicPr>
            <a:picLocks noChangeAspect="1" noChangeArrowheads="1"/>
          </p:cNvPicPr>
          <p:nvPr/>
        </p:nvPicPr>
        <p:blipFill>
          <a:blip r:embed="rId3"/>
          <a:srcRect/>
          <a:stretch>
            <a:fillRect/>
          </a:stretch>
        </p:blipFill>
        <p:spPr bwMode="auto">
          <a:xfrm>
            <a:off x="5857884" y="4622800"/>
            <a:ext cx="2438400" cy="223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57166"/>
            <a:ext cx="7772400" cy="1214446"/>
          </a:xfrm>
        </p:spPr>
        <p:txBody>
          <a:bodyPr>
            <a:normAutofit fontScale="90000"/>
          </a:bodyPr>
          <a:lstStyle/>
          <a:p>
            <a:r>
              <a:rPr lang="en-GB" dirty="0">
                <a:solidFill>
                  <a:srgbClr val="00B0F0"/>
                </a:solidFill>
              </a:rPr>
              <a:t>Positive and Normative Economics</a:t>
            </a:r>
          </a:p>
        </p:txBody>
      </p:sp>
      <p:sp>
        <p:nvSpPr>
          <p:cNvPr id="14339" name="Rectangle 3"/>
          <p:cNvSpPr>
            <a:spLocks noGrp="1" noChangeArrowheads="1"/>
          </p:cNvSpPr>
          <p:nvPr>
            <p:ph type="body" sz="half" idx="1"/>
          </p:nvPr>
        </p:nvSpPr>
        <p:spPr/>
        <p:txBody>
          <a:bodyPr/>
          <a:lstStyle/>
          <a:p>
            <a:r>
              <a:rPr lang="en-GB" sz="2000" dirty="0">
                <a:solidFill>
                  <a:srgbClr val="174174"/>
                </a:solidFill>
              </a:rPr>
              <a:t>Health care can be improved with more tax funding</a:t>
            </a:r>
          </a:p>
          <a:p>
            <a:r>
              <a:rPr lang="en-GB" sz="2000" dirty="0">
                <a:solidFill>
                  <a:srgbClr val="174174"/>
                </a:solidFill>
              </a:rPr>
              <a:t>Pollution control is effective through a system of fines</a:t>
            </a:r>
          </a:p>
          <a:p>
            <a:r>
              <a:rPr lang="en-GB" sz="2000" dirty="0">
                <a:solidFill>
                  <a:srgbClr val="174174"/>
                </a:solidFill>
              </a:rPr>
              <a:t>Society ought to provide homes for all</a:t>
            </a:r>
          </a:p>
          <a:p>
            <a:r>
              <a:rPr lang="en-GB" sz="2000" dirty="0">
                <a:solidFill>
                  <a:srgbClr val="174174"/>
                </a:solidFill>
              </a:rPr>
              <a:t>Any strategy aimed at reducing factory closures in deprived areas would be helpful</a:t>
            </a:r>
          </a:p>
        </p:txBody>
      </p:sp>
      <p:sp>
        <p:nvSpPr>
          <p:cNvPr id="14340" name="Rectangle 4"/>
          <p:cNvSpPr>
            <a:spLocks noGrp="1" noChangeArrowheads="1"/>
          </p:cNvSpPr>
          <p:nvPr>
            <p:ph type="body" sz="half" idx="2"/>
          </p:nvPr>
        </p:nvSpPr>
        <p:spPr/>
        <p:txBody>
          <a:bodyPr/>
          <a:lstStyle/>
          <a:p>
            <a:pPr>
              <a:lnSpc>
                <a:spcPct val="90000"/>
              </a:lnSpc>
            </a:pPr>
            <a:r>
              <a:rPr lang="en-GB" sz="2400" dirty="0">
                <a:solidFill>
                  <a:srgbClr val="FF0000"/>
                </a:solidFill>
              </a:rPr>
              <a:t>Positive Statements: </a:t>
            </a:r>
          </a:p>
          <a:p>
            <a:pPr lvl="1">
              <a:lnSpc>
                <a:spcPct val="90000"/>
              </a:lnSpc>
            </a:pPr>
            <a:r>
              <a:rPr lang="en-GB" sz="2000" dirty="0">
                <a:solidFill>
                  <a:srgbClr val="FF0000"/>
                </a:solidFill>
              </a:rPr>
              <a:t>Capable of being verified or refuted by resorting to fact or further investigation</a:t>
            </a:r>
          </a:p>
          <a:p>
            <a:pPr>
              <a:lnSpc>
                <a:spcPct val="90000"/>
              </a:lnSpc>
            </a:pPr>
            <a:r>
              <a:rPr lang="en-GB" sz="2400" dirty="0">
                <a:solidFill>
                  <a:srgbClr val="FF0000"/>
                </a:solidFill>
              </a:rPr>
              <a:t>Normative Statements:</a:t>
            </a:r>
          </a:p>
          <a:p>
            <a:pPr lvl="1">
              <a:lnSpc>
                <a:spcPct val="90000"/>
              </a:lnSpc>
            </a:pPr>
            <a:r>
              <a:rPr lang="en-GB" sz="2000" dirty="0">
                <a:solidFill>
                  <a:srgbClr val="FF0000"/>
                </a:solidFill>
              </a:rPr>
              <a:t>Contains a value judgement which cannot be verified by resort to investigation or research</a:t>
            </a:r>
          </a:p>
          <a:p>
            <a:pPr lvl="1">
              <a:lnSpc>
                <a:spcPct val="90000"/>
              </a:lnSpc>
            </a:pP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 calcmode="lin" valueType="num">
                                      <p:cBhvr additive="base">
                                        <p:cTn id="7" dur="500" fill="hold"/>
                                        <p:tgtEl>
                                          <p:spTgt spid="1434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40">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4340">
                                            <p:txEl>
                                              <p:pRg st="1" end="1"/>
                                            </p:txEl>
                                          </p:spTgt>
                                        </p:tgtEl>
                                        <p:attrNameLst>
                                          <p:attrName>style.visibility</p:attrName>
                                        </p:attrNameLst>
                                      </p:cBhvr>
                                      <p:to>
                                        <p:strVal val="visible"/>
                                      </p:to>
                                    </p:set>
                                    <p:anim calcmode="lin" valueType="num">
                                      <p:cBhvr additive="base">
                                        <p:cTn id="11" dur="500" fill="hold"/>
                                        <p:tgtEl>
                                          <p:spTgt spid="14340">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434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4340">
                                            <p:txEl>
                                              <p:pRg st="2" end="2"/>
                                            </p:txEl>
                                          </p:spTgt>
                                        </p:tgtEl>
                                        <p:attrNameLst>
                                          <p:attrName>style.visibility</p:attrName>
                                        </p:attrNameLst>
                                      </p:cBhvr>
                                      <p:to>
                                        <p:strVal val="visible"/>
                                      </p:to>
                                    </p:set>
                                    <p:anim calcmode="lin" valueType="num">
                                      <p:cBhvr additive="base">
                                        <p:cTn id="17" dur="500" fill="hold"/>
                                        <p:tgtEl>
                                          <p:spTgt spid="14340">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4340">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4340">
                                            <p:txEl>
                                              <p:pRg st="3" end="3"/>
                                            </p:txEl>
                                          </p:spTgt>
                                        </p:tgtEl>
                                        <p:attrNameLst>
                                          <p:attrName>style.visibility</p:attrName>
                                        </p:attrNameLst>
                                      </p:cBhvr>
                                      <p:to>
                                        <p:strVal val="visible"/>
                                      </p:to>
                                    </p:set>
                                    <p:anim calcmode="lin" valueType="num">
                                      <p:cBhvr additive="base">
                                        <p:cTn id="21" dur="500" fill="hold"/>
                                        <p:tgtEl>
                                          <p:spTgt spid="14340">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434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4339">
                                            <p:txEl>
                                              <p:pRg st="0" end="0"/>
                                            </p:txEl>
                                          </p:spTgt>
                                        </p:tgtEl>
                                        <p:attrNameLst>
                                          <p:attrName>style.visibility</p:attrName>
                                        </p:attrNameLst>
                                      </p:cBhvr>
                                      <p:to>
                                        <p:strVal val="visible"/>
                                      </p:to>
                                    </p:set>
                                    <p:anim calcmode="lin" valueType="num">
                                      <p:cBhvr additive="base">
                                        <p:cTn id="2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4339">
                                            <p:txEl>
                                              <p:pRg st="0" end="0"/>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4339">
                                            <p:txEl>
                                              <p:pRg st="0" end="0"/>
                                            </p:txEl>
                                          </p:spTgt>
                                        </p:tgtEl>
                                        <p:attrNameLst>
                                          <p:attrName>style.visibility</p:attrName>
                                        </p:attrNameLst>
                                      </p:cBhvr>
                                      <p:to>
                                        <p:strVal val="hidden"/>
                                      </p:to>
                                    </p:set>
                                  </p:sub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4339">
                                            <p:txEl>
                                              <p:pRg st="1" end="1"/>
                                            </p:txEl>
                                          </p:spTgt>
                                        </p:tgtEl>
                                        <p:attrNameLst>
                                          <p:attrName>style.visibility</p:attrName>
                                        </p:attrNameLst>
                                      </p:cBhvr>
                                      <p:to>
                                        <p:strVal val="visible"/>
                                      </p:to>
                                    </p:set>
                                    <p:anim calcmode="lin" valueType="num">
                                      <p:cBhvr additive="base">
                                        <p:cTn id="3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4339">
                                            <p:txEl>
                                              <p:pRg st="1" end="1"/>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4339">
                                            <p:txEl>
                                              <p:pRg st="1" end="1"/>
                                            </p:txEl>
                                          </p:spTgt>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4339">
                                            <p:txEl>
                                              <p:pRg st="2" end="2"/>
                                            </p:txEl>
                                          </p:spTgt>
                                        </p:tgtEl>
                                        <p:attrNameLst>
                                          <p:attrName>style.visibility</p:attrName>
                                        </p:attrNameLst>
                                      </p:cBhvr>
                                      <p:to>
                                        <p:strVal val="visible"/>
                                      </p:to>
                                    </p:set>
                                    <p:anim calcmode="lin" valueType="num">
                                      <p:cBhvr additive="base">
                                        <p:cTn id="39"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4339">
                                            <p:txEl>
                                              <p:pRg st="2" end="2"/>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4339">
                                            <p:txEl>
                                              <p:pRg st="2" end="2"/>
                                            </p:txEl>
                                          </p:spTgt>
                                        </p:tgtEl>
                                        <p:attrNameLst>
                                          <p:attrName>style.visibility</p:attrName>
                                        </p:attrNameLst>
                                      </p:cBhvr>
                                      <p:to>
                                        <p:strVal val="hidden"/>
                                      </p:to>
                                    </p:set>
                                  </p:sub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14339">
                                            <p:txEl>
                                              <p:pRg st="3" end="3"/>
                                            </p:txEl>
                                          </p:spTgt>
                                        </p:tgtEl>
                                        <p:attrNameLst>
                                          <p:attrName>style.visibility</p:attrName>
                                        </p:attrNameLst>
                                      </p:cBhvr>
                                      <p:to>
                                        <p:strVal val="visible"/>
                                      </p:to>
                                    </p:set>
                                    <p:anim calcmode="lin" valueType="num">
                                      <p:cBhvr additive="base">
                                        <p:cTn id="45"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14339">
                                            <p:txEl>
                                              <p:pRg st="3" end="3"/>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4339">
                                            <p:txEl>
                                              <p:pRg st="3" end="3"/>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P spid="1434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00"/>
                </a:solidFill>
              </a:rPr>
              <a:t>The Basic Principles of Economics</a:t>
            </a:r>
            <a:endParaRPr lang="en-US" u="sng" dirty="0">
              <a:solidFill>
                <a:srgbClr val="FF0000"/>
              </a:solidFill>
            </a:endParaRPr>
          </a:p>
        </p:txBody>
      </p:sp>
      <p:sp>
        <p:nvSpPr>
          <p:cNvPr id="3" name="Content Placeholder 2"/>
          <p:cNvSpPr>
            <a:spLocks noGrp="1"/>
          </p:cNvSpPr>
          <p:nvPr>
            <p:ph idx="1"/>
          </p:nvPr>
        </p:nvSpPr>
        <p:spPr/>
        <p:txBody>
          <a:bodyPr>
            <a:normAutofit lnSpcReduction="10000"/>
          </a:bodyPr>
          <a:lstStyle/>
          <a:p>
            <a:pPr>
              <a:lnSpc>
                <a:spcPct val="80000"/>
              </a:lnSpc>
              <a:buNone/>
            </a:pPr>
            <a:r>
              <a:rPr lang="en-US" sz="2800" dirty="0" smtClean="0"/>
              <a:t>     </a:t>
            </a:r>
            <a:r>
              <a:rPr lang="en-US" sz="2800" dirty="0" smtClean="0">
                <a:solidFill>
                  <a:schemeClr val="accent3"/>
                </a:solidFill>
              </a:rPr>
              <a:t>The Eight Basic Principles of Economics</a:t>
            </a:r>
          </a:p>
          <a:p>
            <a:pPr lvl="1">
              <a:lnSpc>
                <a:spcPct val="80000"/>
              </a:lnSpc>
            </a:pPr>
            <a:r>
              <a:rPr lang="en-US" dirty="0" smtClean="0">
                <a:solidFill>
                  <a:schemeClr val="accent3"/>
                </a:solidFill>
              </a:rPr>
              <a:t>Basic Principle 1:  Maximization Subject to Constraints</a:t>
            </a:r>
          </a:p>
          <a:p>
            <a:pPr lvl="1">
              <a:lnSpc>
                <a:spcPct val="80000"/>
              </a:lnSpc>
            </a:pPr>
            <a:r>
              <a:rPr lang="en-US" dirty="0" smtClean="0">
                <a:solidFill>
                  <a:schemeClr val="accent3"/>
                </a:solidFill>
              </a:rPr>
              <a:t>Basic Principle 2:  Opportunity Cost</a:t>
            </a:r>
          </a:p>
          <a:p>
            <a:pPr lvl="1">
              <a:lnSpc>
                <a:spcPct val="80000"/>
              </a:lnSpc>
            </a:pPr>
            <a:r>
              <a:rPr lang="en-US" dirty="0" smtClean="0">
                <a:solidFill>
                  <a:schemeClr val="accent3"/>
                </a:solidFill>
              </a:rPr>
              <a:t>Basic Principle 3:  Specialization and Exchange</a:t>
            </a:r>
          </a:p>
          <a:p>
            <a:pPr lvl="1">
              <a:lnSpc>
                <a:spcPct val="80000"/>
              </a:lnSpc>
            </a:pPr>
            <a:r>
              <a:rPr lang="en-US" dirty="0" smtClean="0">
                <a:solidFill>
                  <a:schemeClr val="accent3"/>
                </a:solidFill>
              </a:rPr>
              <a:t>Basic Principle 4:  Markets and Equilibrium</a:t>
            </a:r>
          </a:p>
          <a:p>
            <a:pPr lvl="1">
              <a:lnSpc>
                <a:spcPct val="80000"/>
              </a:lnSpc>
            </a:pPr>
            <a:r>
              <a:rPr lang="en-US" dirty="0" smtClean="0">
                <a:solidFill>
                  <a:schemeClr val="accent3"/>
                </a:solidFill>
              </a:rPr>
              <a:t>Basic Principle 5:  Policy Tradeoffs</a:t>
            </a:r>
          </a:p>
          <a:p>
            <a:pPr lvl="1">
              <a:lnSpc>
                <a:spcPct val="80000"/>
              </a:lnSpc>
            </a:pPr>
            <a:r>
              <a:rPr lang="en-US" dirty="0" smtClean="0">
                <a:solidFill>
                  <a:schemeClr val="accent3"/>
                </a:solidFill>
              </a:rPr>
              <a:t>Basic Principle 6:  Marginal Decision Making</a:t>
            </a:r>
          </a:p>
          <a:p>
            <a:pPr lvl="1">
              <a:lnSpc>
                <a:spcPct val="80000"/>
              </a:lnSpc>
            </a:pPr>
            <a:r>
              <a:rPr lang="en-US" dirty="0" smtClean="0">
                <a:solidFill>
                  <a:schemeClr val="accent3"/>
                </a:solidFill>
              </a:rPr>
              <a:t>Basic Principle 7:  Short-Run versus Long-Run Outcomes</a:t>
            </a:r>
          </a:p>
          <a:p>
            <a:pPr lvl="1">
              <a:lnSpc>
                <a:spcPct val="80000"/>
              </a:lnSpc>
            </a:pPr>
            <a:r>
              <a:rPr lang="en-US" dirty="0" smtClean="0">
                <a:solidFill>
                  <a:schemeClr val="accent3"/>
                </a:solidFill>
              </a:rPr>
              <a:t>Basic Principle 8:  The Importance of Real Values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pPr eaLnBrk="1" hangingPunct="1">
              <a:defRPr/>
            </a:pPr>
            <a:r>
              <a:rPr lang="en-US" sz="4000" dirty="0" smtClean="0">
                <a:solidFill>
                  <a:srgbClr val="FF3399"/>
                </a:solidFill>
              </a:rPr>
              <a:t>ECONOMICS: 5 Economic </a:t>
            </a:r>
            <a:br>
              <a:rPr lang="en-US" sz="4000" dirty="0" smtClean="0">
                <a:solidFill>
                  <a:srgbClr val="FF3399"/>
                </a:solidFill>
              </a:rPr>
            </a:br>
            <a:r>
              <a:rPr lang="en-US" sz="4000" dirty="0" smtClean="0">
                <a:solidFill>
                  <a:srgbClr val="FF3399"/>
                </a:solidFill>
              </a:rPr>
              <a:t>Questions</a:t>
            </a:r>
          </a:p>
        </p:txBody>
      </p:sp>
      <p:sp>
        <p:nvSpPr>
          <p:cNvPr id="61443" name="Rectangle 3"/>
          <p:cNvSpPr>
            <a:spLocks noGrp="1" noChangeArrowheads="1"/>
          </p:cNvSpPr>
          <p:nvPr>
            <p:ph type="body" idx="1"/>
          </p:nvPr>
        </p:nvSpPr>
        <p:spPr>
          <a:xfrm>
            <a:off x="457200" y="1600200"/>
            <a:ext cx="5181600" cy="4530725"/>
          </a:xfrm>
        </p:spPr>
        <p:txBody>
          <a:bodyPr/>
          <a:lstStyle/>
          <a:p>
            <a:pPr algn="ctr" eaLnBrk="1" hangingPunct="1">
              <a:lnSpc>
                <a:spcPct val="80000"/>
              </a:lnSpc>
              <a:buFont typeface="Wingdings" pitchFamily="2" charset="2"/>
              <a:buNone/>
              <a:defRPr/>
            </a:pPr>
            <a:r>
              <a:rPr lang="en-US" sz="2800" dirty="0" smtClean="0"/>
              <a:t>Society (we) must figure out </a:t>
            </a:r>
          </a:p>
          <a:p>
            <a:pPr algn="ctr" eaLnBrk="1" hangingPunct="1">
              <a:lnSpc>
                <a:spcPct val="80000"/>
              </a:lnSpc>
              <a:buFont typeface="Wingdings" pitchFamily="2" charset="2"/>
              <a:buNone/>
              <a:defRPr/>
            </a:pPr>
            <a:endParaRPr lang="en-US" sz="2800" dirty="0" smtClean="0"/>
          </a:p>
          <a:p>
            <a:pPr eaLnBrk="1" hangingPunct="1">
              <a:lnSpc>
                <a:spcPct val="80000"/>
              </a:lnSpc>
              <a:defRPr/>
            </a:pPr>
            <a:r>
              <a:rPr lang="en-US" sz="2800" dirty="0" smtClean="0">
                <a:solidFill>
                  <a:schemeClr val="accent2">
                    <a:lumMod val="75000"/>
                  </a:schemeClr>
                </a:solidFill>
              </a:rPr>
              <a:t>WHAT to produce (make)</a:t>
            </a:r>
          </a:p>
          <a:p>
            <a:pPr eaLnBrk="1" hangingPunct="1">
              <a:lnSpc>
                <a:spcPct val="80000"/>
              </a:lnSpc>
              <a:defRPr/>
            </a:pPr>
            <a:r>
              <a:rPr lang="en-US" sz="2800" dirty="0" smtClean="0">
                <a:solidFill>
                  <a:schemeClr val="accent2">
                    <a:lumMod val="75000"/>
                  </a:schemeClr>
                </a:solidFill>
              </a:rPr>
              <a:t>HOW MUCH to produce (quantity)</a:t>
            </a:r>
          </a:p>
          <a:p>
            <a:pPr eaLnBrk="1" hangingPunct="1">
              <a:lnSpc>
                <a:spcPct val="80000"/>
              </a:lnSpc>
              <a:defRPr/>
            </a:pPr>
            <a:r>
              <a:rPr lang="en-US" sz="2800" dirty="0" smtClean="0">
                <a:solidFill>
                  <a:schemeClr val="accent2">
                    <a:lumMod val="75000"/>
                  </a:schemeClr>
                </a:solidFill>
              </a:rPr>
              <a:t>HOW to Produce it (manufacture)</a:t>
            </a:r>
          </a:p>
          <a:p>
            <a:pPr eaLnBrk="1" hangingPunct="1">
              <a:lnSpc>
                <a:spcPct val="80000"/>
              </a:lnSpc>
              <a:defRPr/>
            </a:pPr>
            <a:r>
              <a:rPr lang="en-US" sz="2800" dirty="0" smtClean="0">
                <a:solidFill>
                  <a:schemeClr val="accent2">
                    <a:lumMod val="75000"/>
                  </a:schemeClr>
                </a:solidFill>
              </a:rPr>
              <a:t>FOR WHOM to Produce (who gets what)</a:t>
            </a:r>
          </a:p>
          <a:p>
            <a:pPr eaLnBrk="1" hangingPunct="1">
              <a:lnSpc>
                <a:spcPct val="80000"/>
              </a:lnSpc>
              <a:defRPr/>
            </a:pPr>
            <a:r>
              <a:rPr lang="en-US" sz="2800" dirty="0" smtClean="0">
                <a:solidFill>
                  <a:schemeClr val="accent2">
                    <a:lumMod val="75000"/>
                  </a:schemeClr>
                </a:solidFill>
              </a:rPr>
              <a:t>WHO gets to make these decisions?</a:t>
            </a:r>
          </a:p>
          <a:p>
            <a:pPr eaLnBrk="1" hangingPunct="1">
              <a:lnSpc>
                <a:spcPct val="80000"/>
              </a:lnSpc>
              <a:defRPr/>
            </a:pPr>
            <a:endParaRPr lang="en-US" sz="2800" dirty="0" smtClean="0"/>
          </a:p>
        </p:txBody>
      </p:sp>
      <p:pic>
        <p:nvPicPr>
          <p:cNvPr id="7172" name="Picture 4" descr="production"/>
          <p:cNvPicPr>
            <a:picLocks noChangeAspect="1" noChangeArrowheads="1"/>
          </p:cNvPicPr>
          <p:nvPr/>
        </p:nvPicPr>
        <p:blipFill>
          <a:blip r:embed="rId2"/>
          <a:srcRect/>
          <a:stretch>
            <a:fillRect/>
          </a:stretch>
        </p:blipFill>
        <p:spPr bwMode="auto">
          <a:xfrm>
            <a:off x="5286380" y="2857496"/>
            <a:ext cx="3644900" cy="2252673"/>
          </a:xfrm>
          <a:prstGeom prst="rect">
            <a:avLst/>
          </a:prstGeom>
          <a:noFill/>
          <a:ln w="9525">
            <a:noFill/>
            <a:miter lim="800000"/>
            <a:headEnd/>
            <a:tailEnd/>
          </a:ln>
        </p:spPr>
      </p:pic>
      <p:sp>
        <p:nvSpPr>
          <p:cNvPr id="8" name="Flowchart: Or 7"/>
          <p:cNvSpPr/>
          <p:nvPr/>
        </p:nvSpPr>
        <p:spPr>
          <a:xfrm>
            <a:off x="7786710" y="5000636"/>
            <a:ext cx="1143008" cy="45719"/>
          </a:xfrm>
          <a:prstGeom prst="flowChar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solidFill>
                  <a:schemeClr val="accent1"/>
                </a:solidFill>
              </a:rPr>
              <a:t>Scarcity and Social Choice</a:t>
            </a:r>
          </a:p>
        </p:txBody>
      </p:sp>
      <p:sp>
        <p:nvSpPr>
          <p:cNvPr id="6147" name="Rectangle 3"/>
          <p:cNvSpPr>
            <a:spLocks noGrp="1" noChangeArrowheads="1"/>
          </p:cNvSpPr>
          <p:nvPr>
            <p:ph type="body" idx="1"/>
          </p:nvPr>
        </p:nvSpPr>
        <p:spPr/>
        <p:txBody>
          <a:bodyPr>
            <a:normAutofit fontScale="92500" lnSpcReduction="10000"/>
          </a:bodyPr>
          <a:lstStyle/>
          <a:p>
            <a:pPr>
              <a:lnSpc>
                <a:spcPct val="80000"/>
              </a:lnSpc>
            </a:pPr>
            <a:r>
              <a:rPr lang="en-US" sz="2400" dirty="0">
                <a:solidFill>
                  <a:schemeClr val="tx2">
                    <a:lumMod val="75000"/>
                  </a:schemeClr>
                </a:solidFill>
              </a:rPr>
              <a:t>The problem for society is a scarcity of resources</a:t>
            </a:r>
          </a:p>
          <a:p>
            <a:pPr lvl="1">
              <a:lnSpc>
                <a:spcPct val="80000"/>
              </a:lnSpc>
            </a:pPr>
            <a:r>
              <a:rPr lang="en-US" sz="2000" dirty="0">
                <a:solidFill>
                  <a:schemeClr val="tx2">
                    <a:lumMod val="75000"/>
                  </a:schemeClr>
                </a:solidFill>
              </a:rPr>
              <a:t>Scarcity of Labor</a:t>
            </a:r>
          </a:p>
          <a:p>
            <a:pPr lvl="2">
              <a:lnSpc>
                <a:spcPct val="80000"/>
              </a:lnSpc>
            </a:pPr>
            <a:r>
              <a:rPr lang="en-US" sz="1800" dirty="0">
                <a:solidFill>
                  <a:schemeClr val="tx2">
                    <a:lumMod val="75000"/>
                  </a:schemeClr>
                </a:solidFill>
              </a:rPr>
              <a:t>Time human beings spend producing goods and services</a:t>
            </a:r>
          </a:p>
          <a:p>
            <a:pPr lvl="1">
              <a:lnSpc>
                <a:spcPct val="80000"/>
              </a:lnSpc>
            </a:pPr>
            <a:r>
              <a:rPr lang="en-US" sz="2000" dirty="0">
                <a:solidFill>
                  <a:schemeClr val="tx2">
                    <a:lumMod val="75000"/>
                  </a:schemeClr>
                </a:solidFill>
              </a:rPr>
              <a:t>Scarcity of Capital</a:t>
            </a:r>
          </a:p>
          <a:p>
            <a:pPr lvl="2">
              <a:lnSpc>
                <a:spcPct val="80000"/>
              </a:lnSpc>
            </a:pPr>
            <a:r>
              <a:rPr lang="en-US" sz="1800" dirty="0">
                <a:solidFill>
                  <a:schemeClr val="tx2">
                    <a:lumMod val="75000"/>
                  </a:schemeClr>
                </a:solidFill>
              </a:rPr>
              <a:t>Something produced that is long-lasting, and used to make other things that we value</a:t>
            </a:r>
          </a:p>
          <a:p>
            <a:pPr lvl="3">
              <a:lnSpc>
                <a:spcPct val="80000"/>
              </a:lnSpc>
            </a:pPr>
            <a:r>
              <a:rPr lang="en-US" sz="1600" dirty="0">
                <a:solidFill>
                  <a:schemeClr val="tx2">
                    <a:lumMod val="75000"/>
                  </a:schemeClr>
                </a:solidFill>
              </a:rPr>
              <a:t>Human capital</a:t>
            </a:r>
          </a:p>
          <a:p>
            <a:pPr lvl="3">
              <a:lnSpc>
                <a:spcPct val="80000"/>
              </a:lnSpc>
            </a:pPr>
            <a:r>
              <a:rPr lang="en-US" sz="1600" dirty="0">
                <a:solidFill>
                  <a:schemeClr val="tx2">
                    <a:lumMod val="75000"/>
                  </a:schemeClr>
                </a:solidFill>
              </a:rPr>
              <a:t>Capital stock</a:t>
            </a:r>
          </a:p>
          <a:p>
            <a:pPr lvl="1">
              <a:lnSpc>
                <a:spcPct val="80000"/>
              </a:lnSpc>
            </a:pPr>
            <a:r>
              <a:rPr lang="en-US" sz="2000" dirty="0">
                <a:solidFill>
                  <a:schemeClr val="tx2">
                    <a:lumMod val="75000"/>
                  </a:schemeClr>
                </a:solidFill>
              </a:rPr>
              <a:t>Scarcity of land</a:t>
            </a:r>
          </a:p>
          <a:p>
            <a:pPr lvl="2">
              <a:lnSpc>
                <a:spcPct val="80000"/>
              </a:lnSpc>
            </a:pPr>
            <a:r>
              <a:rPr lang="en-US" sz="1800" dirty="0">
                <a:solidFill>
                  <a:schemeClr val="tx2">
                    <a:lumMod val="75000"/>
                  </a:schemeClr>
                </a:solidFill>
              </a:rPr>
              <a:t>Physical space on which production occurs, and the natural resources that come with it</a:t>
            </a:r>
          </a:p>
          <a:p>
            <a:pPr lvl="1">
              <a:lnSpc>
                <a:spcPct val="80000"/>
              </a:lnSpc>
            </a:pPr>
            <a:r>
              <a:rPr lang="en-US" sz="2000" dirty="0">
                <a:solidFill>
                  <a:schemeClr val="tx2">
                    <a:lumMod val="75000"/>
                  </a:schemeClr>
                </a:solidFill>
              </a:rPr>
              <a:t>Scarcity of entrepreneurship</a:t>
            </a:r>
          </a:p>
          <a:p>
            <a:pPr lvl="2">
              <a:lnSpc>
                <a:spcPct val="80000"/>
              </a:lnSpc>
            </a:pPr>
            <a:r>
              <a:rPr lang="en-US" sz="1800" dirty="0">
                <a:solidFill>
                  <a:schemeClr val="tx2">
                    <a:lumMod val="75000"/>
                  </a:schemeClr>
                </a:solidFill>
              </a:rPr>
              <a:t>Ability and willingness to combine the other resources into a productive enterprise</a:t>
            </a:r>
          </a:p>
          <a:p>
            <a:pPr>
              <a:lnSpc>
                <a:spcPct val="80000"/>
              </a:lnSpc>
            </a:pPr>
            <a:r>
              <a:rPr lang="en-US" sz="2400" dirty="0">
                <a:solidFill>
                  <a:srgbClr val="FF0000"/>
                </a:solidFill>
              </a:rPr>
              <a:t>As a society our resources—land, labor, and capital—are insufficient to produce all the goods and services we might desire</a:t>
            </a:r>
          </a:p>
          <a:p>
            <a:pPr lvl="1">
              <a:lnSpc>
                <a:spcPct val="80000"/>
              </a:lnSpc>
            </a:pPr>
            <a:r>
              <a:rPr lang="en-US" sz="2000" dirty="0">
                <a:solidFill>
                  <a:srgbClr val="FF0000"/>
                </a:solidFill>
              </a:rPr>
              <a:t>In other words, society faces a scarcity of resources</a:t>
            </a:r>
          </a:p>
          <a:p>
            <a:pPr>
              <a:lnSpc>
                <a:spcPct val="80000"/>
              </a:lnSpc>
            </a:pPr>
            <a:endParaRPr lang="en-US" sz="24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8CDDA3C-D9DC-41B2-84F0-8A1CAF87CCCC}" type="slidenum">
              <a:rPr lang="en-US"/>
              <a:pPr/>
              <a:t>7</a:t>
            </a:fld>
            <a:endParaRPr lang="en-US" dirty="0"/>
          </a:p>
        </p:txBody>
      </p:sp>
      <p:sp>
        <p:nvSpPr>
          <p:cNvPr id="7170" name="Rectangle 2"/>
          <p:cNvSpPr>
            <a:spLocks noGrp="1" noChangeArrowheads="1"/>
          </p:cNvSpPr>
          <p:nvPr>
            <p:ph type="title"/>
          </p:nvPr>
        </p:nvSpPr>
        <p:spPr/>
        <p:txBody>
          <a:bodyPr/>
          <a:lstStyle/>
          <a:p>
            <a:r>
              <a:rPr lang="en-US" dirty="0">
                <a:solidFill>
                  <a:schemeClr val="accent2">
                    <a:lumMod val="50000"/>
                  </a:schemeClr>
                </a:solidFill>
              </a:rPr>
              <a:t>Scarcity and Economics</a:t>
            </a:r>
          </a:p>
        </p:txBody>
      </p:sp>
      <p:sp>
        <p:nvSpPr>
          <p:cNvPr id="7171" name="Rectangle 3"/>
          <p:cNvSpPr>
            <a:spLocks noGrp="1" noChangeArrowheads="1"/>
          </p:cNvSpPr>
          <p:nvPr>
            <p:ph type="body" idx="1"/>
          </p:nvPr>
        </p:nvSpPr>
        <p:spPr/>
        <p:txBody>
          <a:bodyPr>
            <a:normAutofit lnSpcReduction="10000"/>
          </a:bodyPr>
          <a:lstStyle/>
          <a:p>
            <a:pPr>
              <a:lnSpc>
                <a:spcPct val="80000"/>
              </a:lnSpc>
            </a:pPr>
            <a:r>
              <a:rPr lang="en-US" sz="2800" dirty="0"/>
              <a:t>The scarcity of resources—and the choices it forces us to make—is the source of all of the problems studied in economics</a:t>
            </a:r>
          </a:p>
          <a:p>
            <a:pPr lvl="1">
              <a:lnSpc>
                <a:spcPct val="80000"/>
              </a:lnSpc>
            </a:pPr>
            <a:r>
              <a:rPr lang="en-US" sz="2400" dirty="0"/>
              <a:t>Households allocate limited income among goods and services</a:t>
            </a:r>
          </a:p>
          <a:p>
            <a:pPr lvl="1">
              <a:lnSpc>
                <a:spcPct val="80000"/>
              </a:lnSpc>
            </a:pPr>
            <a:r>
              <a:rPr lang="en-US" sz="2400" dirty="0"/>
              <a:t>Business firms choices of what to produce and how much are limited by costs of production</a:t>
            </a:r>
          </a:p>
          <a:p>
            <a:pPr lvl="1">
              <a:lnSpc>
                <a:spcPct val="80000"/>
              </a:lnSpc>
            </a:pPr>
            <a:r>
              <a:rPr lang="en-US" sz="2400" dirty="0"/>
              <a:t>Government agencies work with limited budgets and must carefully choose which goals to pursue</a:t>
            </a:r>
          </a:p>
          <a:p>
            <a:pPr>
              <a:lnSpc>
                <a:spcPct val="80000"/>
              </a:lnSpc>
            </a:pPr>
            <a:r>
              <a:rPr lang="en-US" sz="2800" dirty="0"/>
              <a:t>Economists study these decisions to</a:t>
            </a:r>
          </a:p>
          <a:p>
            <a:pPr lvl="1">
              <a:lnSpc>
                <a:spcPct val="80000"/>
              </a:lnSpc>
            </a:pPr>
            <a:r>
              <a:rPr lang="en-US" sz="2400" dirty="0"/>
              <a:t>Explain how our economic system works</a:t>
            </a:r>
          </a:p>
          <a:p>
            <a:pPr lvl="1">
              <a:lnSpc>
                <a:spcPct val="80000"/>
              </a:lnSpc>
            </a:pPr>
            <a:r>
              <a:rPr lang="en-US" sz="2400" dirty="0"/>
              <a:t>Forecast the future of our economy</a:t>
            </a:r>
          </a:p>
          <a:p>
            <a:pPr lvl="1">
              <a:lnSpc>
                <a:spcPct val="80000"/>
              </a:lnSpc>
            </a:pPr>
            <a:r>
              <a:rPr lang="en-US" sz="2400" dirty="0"/>
              <a:t>Suggest ways to make that future even better</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285728"/>
            <a:ext cx="7772400" cy="1466872"/>
          </a:xfrm>
        </p:spPr>
        <p:txBody>
          <a:bodyPr/>
          <a:lstStyle/>
          <a:p>
            <a:r>
              <a:rPr lang="en-GB" sz="3800" dirty="0">
                <a:solidFill>
                  <a:srgbClr val="FFC000"/>
                </a:solidFill>
              </a:rPr>
              <a:t>Production Possibility Frontiers</a:t>
            </a:r>
          </a:p>
        </p:txBody>
      </p:sp>
      <p:sp>
        <p:nvSpPr>
          <p:cNvPr id="10243" name="Rectangle 3"/>
          <p:cNvSpPr>
            <a:spLocks noGrp="1" noChangeArrowheads="1"/>
          </p:cNvSpPr>
          <p:nvPr>
            <p:ph type="body" idx="1"/>
          </p:nvPr>
        </p:nvSpPr>
        <p:spPr/>
        <p:txBody>
          <a:bodyPr/>
          <a:lstStyle/>
          <a:p>
            <a:r>
              <a:rPr lang="en-GB" sz="2400" dirty="0"/>
              <a:t>Show the different combinations of goods and services that can be produced with a given amount of resources</a:t>
            </a:r>
          </a:p>
          <a:p>
            <a:r>
              <a:rPr lang="en-GB" sz="2400" dirty="0"/>
              <a:t>No ‘ideal’ point on the curve</a:t>
            </a:r>
          </a:p>
          <a:p>
            <a:r>
              <a:rPr lang="en-GB" sz="2400" dirty="0"/>
              <a:t>Any point inside the curve – suggests resources are not being utilised efficiently</a:t>
            </a:r>
          </a:p>
          <a:p>
            <a:r>
              <a:rPr lang="en-GB" sz="2400" dirty="0"/>
              <a:t>Any point outside the curve – not attainable with the current level of resources</a:t>
            </a:r>
          </a:p>
          <a:p>
            <a:r>
              <a:rPr lang="en-GB" sz="2400" dirty="0"/>
              <a:t>Useful to </a:t>
            </a:r>
            <a:r>
              <a:rPr lang="en-GB" sz="2400" dirty="0" smtClean="0"/>
              <a:t>demonstrate </a:t>
            </a:r>
            <a:r>
              <a:rPr lang="en-GB" sz="2400" dirty="0"/>
              <a:t>economic growth and opportunity </a:t>
            </a:r>
            <a:r>
              <a:rPr lang="en-GB" sz="2400" dirty="0" smtClean="0"/>
              <a:t>cost.</a:t>
            </a:r>
            <a:endParaRPr lang="en-GB"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7" name="Rectangle 19"/>
          <p:cNvSpPr>
            <a:spLocks noChangeArrowheads="1"/>
          </p:cNvSpPr>
          <p:nvPr/>
        </p:nvSpPr>
        <p:spPr bwMode="auto">
          <a:xfrm>
            <a:off x="685800" y="838200"/>
            <a:ext cx="7772400" cy="1143000"/>
          </a:xfrm>
          <a:prstGeom prst="rect">
            <a:avLst/>
          </a:prstGeom>
          <a:noFill/>
          <a:ln w="9525">
            <a:noFill/>
            <a:miter lim="800000"/>
            <a:headEnd/>
            <a:tailEnd/>
          </a:ln>
          <a:effectLst/>
        </p:spPr>
        <p:txBody>
          <a:bodyPr anchor="ctr"/>
          <a:lstStyle/>
          <a:p>
            <a:pPr algn="ctr"/>
            <a:r>
              <a:rPr lang="en-GB" sz="4000" b="1">
                <a:solidFill>
                  <a:srgbClr val="174174"/>
                </a:solidFill>
                <a:latin typeface="Verdana" pitchFamily="34" charset="0"/>
              </a:rPr>
              <a:t>Production Possibility Frontiers</a:t>
            </a:r>
          </a:p>
        </p:txBody>
      </p:sp>
      <p:sp>
        <p:nvSpPr>
          <p:cNvPr id="12308" name="Line 20"/>
          <p:cNvSpPr>
            <a:spLocks noChangeShapeType="1"/>
          </p:cNvSpPr>
          <p:nvPr/>
        </p:nvSpPr>
        <p:spPr bwMode="auto">
          <a:xfrm>
            <a:off x="2362200" y="2057400"/>
            <a:ext cx="0" cy="3886200"/>
          </a:xfrm>
          <a:prstGeom prst="line">
            <a:avLst/>
          </a:prstGeom>
          <a:noFill/>
          <a:ln w="38100">
            <a:solidFill>
              <a:schemeClr val="tx1"/>
            </a:solidFill>
            <a:round/>
            <a:headEnd/>
            <a:tailEnd/>
          </a:ln>
          <a:effectLst/>
        </p:spPr>
        <p:txBody>
          <a:bodyPr/>
          <a:lstStyle/>
          <a:p>
            <a:endParaRPr lang="en-US"/>
          </a:p>
        </p:txBody>
      </p:sp>
      <p:sp>
        <p:nvSpPr>
          <p:cNvPr id="12309" name="Line 21"/>
          <p:cNvSpPr>
            <a:spLocks noChangeShapeType="1"/>
          </p:cNvSpPr>
          <p:nvPr/>
        </p:nvSpPr>
        <p:spPr bwMode="auto">
          <a:xfrm>
            <a:off x="2362200" y="5943600"/>
            <a:ext cx="4953000" cy="0"/>
          </a:xfrm>
          <a:prstGeom prst="line">
            <a:avLst/>
          </a:prstGeom>
          <a:noFill/>
          <a:ln w="38100">
            <a:solidFill>
              <a:schemeClr val="tx1"/>
            </a:solidFill>
            <a:round/>
            <a:headEnd/>
            <a:tailEnd/>
          </a:ln>
          <a:effectLst/>
        </p:spPr>
        <p:txBody>
          <a:bodyPr/>
          <a:lstStyle/>
          <a:p>
            <a:endParaRPr lang="en-US"/>
          </a:p>
        </p:txBody>
      </p:sp>
      <p:sp>
        <p:nvSpPr>
          <p:cNvPr id="12310" name="Arc 22"/>
          <p:cNvSpPr>
            <a:spLocks/>
          </p:cNvSpPr>
          <p:nvPr/>
        </p:nvSpPr>
        <p:spPr bwMode="auto">
          <a:xfrm>
            <a:off x="2362200" y="2590800"/>
            <a:ext cx="4189413" cy="3429000"/>
          </a:xfrm>
          <a:custGeom>
            <a:avLst/>
            <a:gdLst>
              <a:gd name="G0" fmla="+- 0 0 0"/>
              <a:gd name="G1" fmla="+- 21600 0 0"/>
              <a:gd name="G2" fmla="+- 21600 0 0"/>
              <a:gd name="T0" fmla="*/ 0 w 21590"/>
              <a:gd name="T1" fmla="*/ 0 h 21600"/>
              <a:gd name="T2" fmla="*/ 21590 w 21590"/>
              <a:gd name="T3" fmla="*/ 20945 h 21600"/>
              <a:gd name="T4" fmla="*/ 0 w 21590"/>
              <a:gd name="T5" fmla="*/ 21600 h 21600"/>
            </a:gdLst>
            <a:ahLst/>
            <a:cxnLst>
              <a:cxn ang="0">
                <a:pos x="T0" y="T1"/>
              </a:cxn>
              <a:cxn ang="0">
                <a:pos x="T2" y="T3"/>
              </a:cxn>
              <a:cxn ang="0">
                <a:pos x="T4" y="T5"/>
              </a:cxn>
            </a:cxnLst>
            <a:rect l="0" t="0" r="r" b="b"/>
            <a:pathLst>
              <a:path w="21590" h="21600" fill="none" extrusionOk="0">
                <a:moveTo>
                  <a:pt x="-1" y="0"/>
                </a:moveTo>
                <a:cubicBezTo>
                  <a:pt x="11674" y="0"/>
                  <a:pt x="21236" y="9276"/>
                  <a:pt x="21590" y="20944"/>
                </a:cubicBezTo>
              </a:path>
              <a:path w="21590" h="21600" stroke="0" extrusionOk="0">
                <a:moveTo>
                  <a:pt x="-1" y="0"/>
                </a:moveTo>
                <a:cubicBezTo>
                  <a:pt x="11674" y="0"/>
                  <a:pt x="21236" y="9276"/>
                  <a:pt x="21590" y="20944"/>
                </a:cubicBezTo>
                <a:lnTo>
                  <a:pt x="0" y="21600"/>
                </a:lnTo>
                <a:close/>
              </a:path>
            </a:pathLst>
          </a:custGeom>
          <a:noFill/>
          <a:ln w="57150">
            <a:solidFill>
              <a:srgbClr val="0000FF"/>
            </a:solidFill>
            <a:round/>
            <a:headEnd/>
            <a:tailEnd/>
          </a:ln>
          <a:effectLst/>
        </p:spPr>
        <p:txBody>
          <a:bodyPr wrap="none" anchor="ctr"/>
          <a:lstStyle/>
          <a:p>
            <a:pPr algn="ctr"/>
            <a:endParaRPr lang="en-US">
              <a:solidFill>
                <a:srgbClr val="0000FF"/>
              </a:solidFill>
            </a:endParaRPr>
          </a:p>
        </p:txBody>
      </p:sp>
      <p:sp>
        <p:nvSpPr>
          <p:cNvPr id="12311" name="Text Box 23"/>
          <p:cNvSpPr txBox="1">
            <a:spLocks noChangeArrowheads="1"/>
          </p:cNvSpPr>
          <p:nvPr/>
        </p:nvSpPr>
        <p:spPr bwMode="auto">
          <a:xfrm>
            <a:off x="609600" y="1873250"/>
            <a:ext cx="1757363" cy="336550"/>
          </a:xfrm>
          <a:prstGeom prst="rect">
            <a:avLst/>
          </a:prstGeom>
          <a:noFill/>
          <a:ln w="9525">
            <a:noFill/>
            <a:miter lim="800000"/>
            <a:headEnd/>
            <a:tailEnd/>
          </a:ln>
          <a:effectLst/>
        </p:spPr>
        <p:txBody>
          <a:bodyPr wrap="none">
            <a:spAutoFit/>
          </a:bodyPr>
          <a:lstStyle/>
          <a:p>
            <a:r>
              <a:rPr lang="en-GB" sz="1600" b="1">
                <a:latin typeface="Verdana" pitchFamily="34" charset="0"/>
              </a:rPr>
              <a:t>Capital Goods</a:t>
            </a:r>
          </a:p>
        </p:txBody>
      </p:sp>
      <p:sp>
        <p:nvSpPr>
          <p:cNvPr id="12312" name="Text Box 24"/>
          <p:cNvSpPr txBox="1">
            <a:spLocks noChangeArrowheads="1"/>
          </p:cNvSpPr>
          <p:nvPr/>
        </p:nvSpPr>
        <p:spPr bwMode="auto">
          <a:xfrm>
            <a:off x="6705600" y="5943600"/>
            <a:ext cx="2109788" cy="336550"/>
          </a:xfrm>
          <a:prstGeom prst="rect">
            <a:avLst/>
          </a:prstGeom>
          <a:noFill/>
          <a:ln w="9525">
            <a:noFill/>
            <a:miter lim="800000"/>
            <a:headEnd/>
            <a:tailEnd/>
          </a:ln>
          <a:effectLst/>
        </p:spPr>
        <p:txBody>
          <a:bodyPr wrap="none">
            <a:spAutoFit/>
          </a:bodyPr>
          <a:lstStyle/>
          <a:p>
            <a:r>
              <a:rPr lang="en-GB" sz="1600" b="1">
                <a:latin typeface="Verdana" pitchFamily="34" charset="0"/>
              </a:rPr>
              <a:t>Consumer Goods</a:t>
            </a:r>
          </a:p>
        </p:txBody>
      </p:sp>
      <p:sp>
        <p:nvSpPr>
          <p:cNvPr id="12313" name="Line 25"/>
          <p:cNvSpPr>
            <a:spLocks noChangeShapeType="1"/>
          </p:cNvSpPr>
          <p:nvPr/>
        </p:nvSpPr>
        <p:spPr bwMode="auto">
          <a:xfrm>
            <a:off x="2362200" y="3505200"/>
            <a:ext cx="2819400" cy="0"/>
          </a:xfrm>
          <a:prstGeom prst="line">
            <a:avLst/>
          </a:prstGeom>
          <a:noFill/>
          <a:ln w="38100">
            <a:solidFill>
              <a:srgbClr val="FF0066"/>
            </a:solidFill>
            <a:round/>
            <a:headEnd/>
            <a:tailEnd/>
          </a:ln>
          <a:effectLst/>
        </p:spPr>
        <p:txBody>
          <a:bodyPr/>
          <a:lstStyle/>
          <a:p>
            <a:endParaRPr lang="en-US"/>
          </a:p>
        </p:txBody>
      </p:sp>
      <p:sp>
        <p:nvSpPr>
          <p:cNvPr id="12314" name="Line 26"/>
          <p:cNvSpPr>
            <a:spLocks noChangeShapeType="1"/>
          </p:cNvSpPr>
          <p:nvPr/>
        </p:nvSpPr>
        <p:spPr bwMode="auto">
          <a:xfrm>
            <a:off x="5181600" y="3505200"/>
            <a:ext cx="0" cy="2438400"/>
          </a:xfrm>
          <a:prstGeom prst="line">
            <a:avLst/>
          </a:prstGeom>
          <a:noFill/>
          <a:ln w="38100">
            <a:solidFill>
              <a:srgbClr val="FF0066"/>
            </a:solidFill>
            <a:round/>
            <a:headEnd/>
            <a:tailEnd/>
          </a:ln>
          <a:effectLst/>
        </p:spPr>
        <p:txBody>
          <a:bodyPr/>
          <a:lstStyle/>
          <a:p>
            <a:endParaRPr lang="en-US"/>
          </a:p>
        </p:txBody>
      </p:sp>
      <p:sp>
        <p:nvSpPr>
          <p:cNvPr id="12315" name="Text Box 27"/>
          <p:cNvSpPr txBox="1">
            <a:spLocks noChangeArrowheads="1"/>
          </p:cNvSpPr>
          <p:nvPr/>
        </p:nvSpPr>
        <p:spPr bwMode="auto">
          <a:xfrm>
            <a:off x="1905000" y="3276600"/>
            <a:ext cx="473075" cy="336550"/>
          </a:xfrm>
          <a:prstGeom prst="rect">
            <a:avLst/>
          </a:prstGeom>
          <a:noFill/>
          <a:ln w="9525">
            <a:noFill/>
            <a:miter lim="800000"/>
            <a:headEnd/>
            <a:tailEnd/>
          </a:ln>
          <a:effectLst/>
        </p:spPr>
        <p:txBody>
          <a:bodyPr wrap="none">
            <a:spAutoFit/>
          </a:bodyPr>
          <a:lstStyle/>
          <a:p>
            <a:r>
              <a:rPr lang="en-GB" sz="1600" b="1">
                <a:latin typeface="Verdana" pitchFamily="34" charset="0"/>
              </a:rPr>
              <a:t>Yo</a:t>
            </a:r>
          </a:p>
        </p:txBody>
      </p:sp>
      <p:sp>
        <p:nvSpPr>
          <p:cNvPr id="12316" name="Text Box 28"/>
          <p:cNvSpPr txBox="1">
            <a:spLocks noChangeArrowheads="1"/>
          </p:cNvSpPr>
          <p:nvPr/>
        </p:nvSpPr>
        <p:spPr bwMode="auto">
          <a:xfrm>
            <a:off x="4937125" y="5943600"/>
            <a:ext cx="479425" cy="336550"/>
          </a:xfrm>
          <a:prstGeom prst="rect">
            <a:avLst/>
          </a:prstGeom>
          <a:noFill/>
          <a:ln w="9525">
            <a:noFill/>
            <a:miter lim="800000"/>
            <a:headEnd/>
            <a:tailEnd/>
          </a:ln>
          <a:effectLst/>
        </p:spPr>
        <p:txBody>
          <a:bodyPr wrap="none">
            <a:spAutoFit/>
          </a:bodyPr>
          <a:lstStyle/>
          <a:p>
            <a:r>
              <a:rPr lang="en-GB" sz="1600" b="1">
                <a:latin typeface="Verdana" pitchFamily="34" charset="0"/>
              </a:rPr>
              <a:t>Xo</a:t>
            </a:r>
          </a:p>
        </p:txBody>
      </p:sp>
      <p:sp>
        <p:nvSpPr>
          <p:cNvPr id="12317" name="Text Box 29"/>
          <p:cNvSpPr txBox="1">
            <a:spLocks noChangeArrowheads="1"/>
          </p:cNvSpPr>
          <p:nvPr/>
        </p:nvSpPr>
        <p:spPr bwMode="auto">
          <a:xfrm>
            <a:off x="5241925" y="3155950"/>
            <a:ext cx="392113" cy="457200"/>
          </a:xfrm>
          <a:prstGeom prst="rect">
            <a:avLst/>
          </a:prstGeom>
          <a:noFill/>
          <a:ln w="9525">
            <a:noFill/>
            <a:miter lim="800000"/>
            <a:headEnd/>
            <a:tailEnd/>
          </a:ln>
          <a:effectLst/>
        </p:spPr>
        <p:txBody>
          <a:bodyPr wrap="none">
            <a:spAutoFit/>
          </a:bodyPr>
          <a:lstStyle/>
          <a:p>
            <a:r>
              <a:rPr lang="en-GB">
                <a:latin typeface="Verdana" pitchFamily="34" charset="0"/>
              </a:rPr>
              <a:t>A</a:t>
            </a:r>
          </a:p>
        </p:txBody>
      </p:sp>
      <p:sp>
        <p:nvSpPr>
          <p:cNvPr id="12324" name="Text Box 36"/>
          <p:cNvSpPr txBox="1">
            <a:spLocks noChangeArrowheads="1"/>
          </p:cNvSpPr>
          <p:nvPr/>
        </p:nvSpPr>
        <p:spPr bwMode="auto">
          <a:xfrm>
            <a:off x="3717925" y="3522663"/>
            <a:ext cx="184150" cy="1433512"/>
          </a:xfrm>
          <a:prstGeom prst="rect">
            <a:avLst/>
          </a:prstGeom>
          <a:noFill/>
          <a:ln w="9525">
            <a:noFill/>
            <a:miter lim="800000"/>
            <a:headEnd/>
            <a:tailEnd/>
          </a:ln>
          <a:effectLst/>
        </p:spPr>
        <p:txBody>
          <a:bodyPr wrap="none">
            <a:spAutoFit/>
          </a:bodyPr>
          <a:lstStyle/>
          <a:p>
            <a:endParaRPr lang="en-US" sz="8800" b="1"/>
          </a:p>
        </p:txBody>
      </p:sp>
      <p:sp>
        <p:nvSpPr>
          <p:cNvPr id="12325" name="Text Box 37"/>
          <p:cNvSpPr txBox="1">
            <a:spLocks noChangeArrowheads="1"/>
          </p:cNvSpPr>
          <p:nvPr/>
        </p:nvSpPr>
        <p:spPr bwMode="auto">
          <a:xfrm>
            <a:off x="3794125" y="3211513"/>
            <a:ext cx="763588" cy="1311275"/>
          </a:xfrm>
          <a:prstGeom prst="rect">
            <a:avLst/>
          </a:prstGeom>
          <a:noFill/>
          <a:ln w="9525">
            <a:noFill/>
            <a:miter lim="800000"/>
            <a:headEnd/>
            <a:tailEnd/>
          </a:ln>
          <a:effectLst/>
        </p:spPr>
        <p:txBody>
          <a:bodyPr wrap="none">
            <a:spAutoFit/>
          </a:bodyPr>
          <a:lstStyle/>
          <a:p>
            <a:r>
              <a:rPr lang="en-GB" sz="8000">
                <a:latin typeface="Verdana" pitchFamily="34" charset="0"/>
              </a:rPr>
              <a:t>.</a:t>
            </a:r>
            <a:r>
              <a:rPr lang="en-GB">
                <a:latin typeface="Verdana" pitchFamily="34" charset="0"/>
              </a:rPr>
              <a:t>B</a:t>
            </a:r>
            <a:endParaRPr lang="en-GB" sz="8000">
              <a:latin typeface="Verdana" pitchFamily="34" charset="0"/>
            </a:endParaRPr>
          </a:p>
        </p:txBody>
      </p:sp>
      <p:sp>
        <p:nvSpPr>
          <p:cNvPr id="12326" name="Arc 38"/>
          <p:cNvSpPr>
            <a:spLocks/>
          </p:cNvSpPr>
          <p:nvPr/>
        </p:nvSpPr>
        <p:spPr bwMode="auto">
          <a:xfrm>
            <a:off x="2362200" y="2058988"/>
            <a:ext cx="4953000" cy="3884612"/>
          </a:xfrm>
          <a:custGeom>
            <a:avLst/>
            <a:gdLst>
              <a:gd name="G0" fmla="+- 0 0 0"/>
              <a:gd name="G1" fmla="+- 21600 0 0"/>
              <a:gd name="G2" fmla="+- 21600 0 0"/>
              <a:gd name="T0" fmla="*/ 0 w 21600"/>
              <a:gd name="T1" fmla="*/ 0 h 22023"/>
              <a:gd name="T2" fmla="*/ 21596 w 21600"/>
              <a:gd name="T3" fmla="*/ 22023 h 22023"/>
              <a:gd name="T4" fmla="*/ 0 w 21600"/>
              <a:gd name="T5" fmla="*/ 21600 h 22023"/>
            </a:gdLst>
            <a:ahLst/>
            <a:cxnLst>
              <a:cxn ang="0">
                <a:pos x="T0" y="T1"/>
              </a:cxn>
              <a:cxn ang="0">
                <a:pos x="T2" y="T3"/>
              </a:cxn>
              <a:cxn ang="0">
                <a:pos x="T4" y="T5"/>
              </a:cxn>
            </a:cxnLst>
            <a:rect l="0" t="0" r="r" b="b"/>
            <a:pathLst>
              <a:path w="21600" h="22023" fill="none" extrusionOk="0">
                <a:moveTo>
                  <a:pt x="-1" y="0"/>
                </a:moveTo>
                <a:cubicBezTo>
                  <a:pt x="11929" y="0"/>
                  <a:pt x="21600" y="9670"/>
                  <a:pt x="21600" y="21600"/>
                </a:cubicBezTo>
                <a:cubicBezTo>
                  <a:pt x="21600" y="21741"/>
                  <a:pt x="21598" y="21882"/>
                  <a:pt x="21595" y="22022"/>
                </a:cubicBezTo>
              </a:path>
              <a:path w="21600" h="22023" stroke="0" extrusionOk="0">
                <a:moveTo>
                  <a:pt x="-1" y="0"/>
                </a:moveTo>
                <a:cubicBezTo>
                  <a:pt x="11929" y="0"/>
                  <a:pt x="21600" y="9670"/>
                  <a:pt x="21600" y="21600"/>
                </a:cubicBezTo>
                <a:cubicBezTo>
                  <a:pt x="21600" y="21741"/>
                  <a:pt x="21598" y="21882"/>
                  <a:pt x="21595" y="22022"/>
                </a:cubicBezTo>
                <a:lnTo>
                  <a:pt x="0" y="21600"/>
                </a:lnTo>
                <a:close/>
              </a:path>
            </a:pathLst>
          </a:custGeom>
          <a:noFill/>
          <a:ln w="38100">
            <a:solidFill>
              <a:srgbClr val="0000FF"/>
            </a:solidFill>
            <a:round/>
            <a:headEnd/>
            <a:tailEnd/>
          </a:ln>
          <a:effectLst/>
        </p:spPr>
        <p:txBody>
          <a:bodyPr wrap="none" anchor="ctr"/>
          <a:lstStyle/>
          <a:p>
            <a:pPr algn="ctr"/>
            <a:endParaRPr lang="en-US"/>
          </a:p>
        </p:txBody>
      </p:sp>
      <p:sp>
        <p:nvSpPr>
          <p:cNvPr id="12327" name="Line 39"/>
          <p:cNvSpPr>
            <a:spLocks noChangeShapeType="1"/>
          </p:cNvSpPr>
          <p:nvPr/>
        </p:nvSpPr>
        <p:spPr bwMode="auto">
          <a:xfrm flipH="1">
            <a:off x="2362200" y="3048000"/>
            <a:ext cx="3276600" cy="0"/>
          </a:xfrm>
          <a:prstGeom prst="line">
            <a:avLst/>
          </a:prstGeom>
          <a:noFill/>
          <a:ln w="38100">
            <a:solidFill>
              <a:srgbClr val="993366"/>
            </a:solidFill>
            <a:prstDash val="dash"/>
            <a:round/>
            <a:headEnd/>
            <a:tailEnd/>
          </a:ln>
          <a:effectLst/>
        </p:spPr>
        <p:txBody>
          <a:bodyPr/>
          <a:lstStyle/>
          <a:p>
            <a:endParaRPr lang="en-US"/>
          </a:p>
        </p:txBody>
      </p:sp>
      <p:sp>
        <p:nvSpPr>
          <p:cNvPr id="12328" name="Line 40"/>
          <p:cNvSpPr>
            <a:spLocks noChangeShapeType="1"/>
          </p:cNvSpPr>
          <p:nvPr/>
        </p:nvSpPr>
        <p:spPr bwMode="auto">
          <a:xfrm>
            <a:off x="5638800" y="3048000"/>
            <a:ext cx="0" cy="2895600"/>
          </a:xfrm>
          <a:prstGeom prst="line">
            <a:avLst/>
          </a:prstGeom>
          <a:noFill/>
          <a:ln w="38100">
            <a:solidFill>
              <a:srgbClr val="800080"/>
            </a:solidFill>
            <a:prstDash val="dash"/>
            <a:round/>
            <a:headEnd/>
            <a:tailEnd/>
          </a:ln>
          <a:effectLst/>
        </p:spPr>
        <p:txBody>
          <a:bodyPr/>
          <a:lstStyle/>
          <a:p>
            <a:endParaRPr lang="en-US"/>
          </a:p>
        </p:txBody>
      </p:sp>
      <p:sp>
        <p:nvSpPr>
          <p:cNvPr id="12330" name="Text Box 42"/>
          <p:cNvSpPr txBox="1">
            <a:spLocks noChangeArrowheads="1"/>
          </p:cNvSpPr>
          <p:nvPr/>
        </p:nvSpPr>
        <p:spPr bwMode="auto">
          <a:xfrm>
            <a:off x="5699125" y="2622550"/>
            <a:ext cx="396875" cy="457200"/>
          </a:xfrm>
          <a:prstGeom prst="rect">
            <a:avLst/>
          </a:prstGeom>
          <a:noFill/>
          <a:ln w="9525">
            <a:noFill/>
            <a:miter lim="800000"/>
            <a:headEnd/>
            <a:tailEnd/>
          </a:ln>
          <a:effectLst/>
        </p:spPr>
        <p:txBody>
          <a:bodyPr wrap="none">
            <a:spAutoFit/>
          </a:bodyPr>
          <a:lstStyle/>
          <a:p>
            <a:r>
              <a:rPr lang="en-GB">
                <a:latin typeface="Verdana" pitchFamily="34" charset="0"/>
              </a:rPr>
              <a:t>C</a:t>
            </a:r>
          </a:p>
        </p:txBody>
      </p:sp>
      <p:sp>
        <p:nvSpPr>
          <p:cNvPr id="12331" name="Text Box 43"/>
          <p:cNvSpPr txBox="1">
            <a:spLocks noChangeArrowheads="1"/>
          </p:cNvSpPr>
          <p:nvPr/>
        </p:nvSpPr>
        <p:spPr bwMode="auto">
          <a:xfrm>
            <a:off x="1905000" y="2863850"/>
            <a:ext cx="477838" cy="336550"/>
          </a:xfrm>
          <a:prstGeom prst="rect">
            <a:avLst/>
          </a:prstGeom>
          <a:noFill/>
          <a:ln w="9525">
            <a:noFill/>
            <a:miter lim="800000"/>
            <a:headEnd/>
            <a:tailEnd/>
          </a:ln>
          <a:effectLst/>
        </p:spPr>
        <p:txBody>
          <a:bodyPr wrap="none">
            <a:spAutoFit/>
          </a:bodyPr>
          <a:lstStyle/>
          <a:p>
            <a:r>
              <a:rPr lang="en-GB" sz="1600" b="1">
                <a:latin typeface="Verdana" pitchFamily="34" charset="0"/>
              </a:rPr>
              <a:t>Y1</a:t>
            </a:r>
          </a:p>
        </p:txBody>
      </p:sp>
      <p:sp>
        <p:nvSpPr>
          <p:cNvPr id="12332" name="Text Box 44"/>
          <p:cNvSpPr txBox="1">
            <a:spLocks noChangeArrowheads="1"/>
          </p:cNvSpPr>
          <p:nvPr/>
        </p:nvSpPr>
        <p:spPr bwMode="auto">
          <a:xfrm>
            <a:off x="5410200" y="5943600"/>
            <a:ext cx="484188" cy="336550"/>
          </a:xfrm>
          <a:prstGeom prst="rect">
            <a:avLst/>
          </a:prstGeom>
          <a:noFill/>
          <a:ln w="9525">
            <a:noFill/>
            <a:miter lim="800000"/>
            <a:headEnd/>
            <a:tailEnd/>
          </a:ln>
          <a:effectLst/>
        </p:spPr>
        <p:txBody>
          <a:bodyPr wrap="none">
            <a:spAutoFit/>
          </a:bodyPr>
          <a:lstStyle/>
          <a:p>
            <a:r>
              <a:rPr lang="en-GB" sz="1600" b="1">
                <a:latin typeface="Verdana" pitchFamily="34" charset="0"/>
              </a:rPr>
              <a:t>X1</a:t>
            </a:r>
          </a:p>
        </p:txBody>
      </p:sp>
      <p:sp>
        <p:nvSpPr>
          <p:cNvPr id="12333" name="Text Box 45"/>
          <p:cNvSpPr txBox="1">
            <a:spLocks noChangeArrowheads="1"/>
          </p:cNvSpPr>
          <p:nvPr/>
        </p:nvSpPr>
        <p:spPr bwMode="auto">
          <a:xfrm>
            <a:off x="6781800" y="1676400"/>
            <a:ext cx="1981200" cy="2014538"/>
          </a:xfrm>
          <a:prstGeom prst="rect">
            <a:avLst/>
          </a:prstGeom>
          <a:solidFill>
            <a:schemeClr val="hlink"/>
          </a:solidFill>
          <a:ln w="9525">
            <a:noFill/>
            <a:miter lim="800000"/>
            <a:headEnd/>
            <a:tailEnd/>
          </a:ln>
          <a:effectLst/>
        </p:spPr>
        <p:txBody>
          <a:bodyPr>
            <a:spAutoFit/>
          </a:bodyPr>
          <a:lstStyle/>
          <a:p>
            <a:pPr>
              <a:spcBef>
                <a:spcPct val="50000"/>
              </a:spcBef>
            </a:pPr>
            <a:r>
              <a:rPr lang="en-GB" sz="1800">
                <a:latin typeface="Verdana" pitchFamily="34" charset="0"/>
              </a:rPr>
              <a:t>Production inside the PPF – e.g. point B means the country is not using all its resources </a:t>
            </a:r>
          </a:p>
        </p:txBody>
      </p:sp>
      <p:sp>
        <p:nvSpPr>
          <p:cNvPr id="12334" name="Text Box 46"/>
          <p:cNvSpPr txBox="1">
            <a:spLocks noChangeArrowheads="1"/>
          </p:cNvSpPr>
          <p:nvPr/>
        </p:nvSpPr>
        <p:spPr bwMode="auto">
          <a:xfrm>
            <a:off x="6629400" y="1676400"/>
            <a:ext cx="2286000" cy="2219325"/>
          </a:xfrm>
          <a:prstGeom prst="rect">
            <a:avLst/>
          </a:prstGeom>
          <a:solidFill>
            <a:schemeClr val="hlink"/>
          </a:solidFill>
          <a:ln w="9525">
            <a:noFill/>
            <a:miter lim="800000"/>
            <a:headEnd/>
            <a:tailEnd/>
          </a:ln>
          <a:effectLst/>
        </p:spPr>
        <p:txBody>
          <a:bodyPr>
            <a:spAutoFit/>
          </a:bodyPr>
          <a:lstStyle/>
          <a:p>
            <a:pPr>
              <a:spcBef>
                <a:spcPct val="50000"/>
              </a:spcBef>
            </a:pPr>
            <a:r>
              <a:rPr lang="en-GB" sz="1400">
                <a:latin typeface="Verdana" pitchFamily="34" charset="0"/>
              </a:rPr>
              <a:t>It can only produce at points outside the PPF if it finds a way of expanding its resources or improves the productivity of those resources it already has. This will push the PPF further outwards.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12324"/>
                                        </p:tgtEl>
                                        <p:attrNameLst>
                                          <p:attrName>style.visibility</p:attrName>
                                        </p:attrNameLst>
                                      </p:cBhvr>
                                      <p:to>
                                        <p:strVal val="visible"/>
                                      </p:to>
                                    </p:set>
                                    <p:animEffect transition="in" filter="dissolve">
                                      <p:cBhvr>
                                        <p:cTn id="7" dur="500"/>
                                        <p:tgtEl>
                                          <p:spTgt spid="123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325"/>
                                        </p:tgtEl>
                                        <p:attrNameLst>
                                          <p:attrName>style.visibility</p:attrName>
                                        </p:attrNameLst>
                                      </p:cBhvr>
                                      <p:to>
                                        <p:strVal val="visible"/>
                                      </p:to>
                                    </p:set>
                                    <p:animEffect transition="in" filter="dissolve">
                                      <p:cBhvr>
                                        <p:cTn id="12" dur="500"/>
                                        <p:tgtEl>
                                          <p:spTgt spid="1232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333"/>
                                        </p:tgtEl>
                                        <p:attrNameLst>
                                          <p:attrName>style.visibility</p:attrName>
                                        </p:attrNameLst>
                                      </p:cBhvr>
                                      <p:to>
                                        <p:strVal val="visible"/>
                                      </p:to>
                                    </p:set>
                                    <p:animEffect transition="in" filter="dissolve">
                                      <p:cBhvr>
                                        <p:cTn id="17" dur="500"/>
                                        <p:tgtEl>
                                          <p:spTgt spid="12333"/>
                                        </p:tgtEl>
                                      </p:cBhvr>
                                    </p:animEffect>
                                  </p:childTnLst>
                                  <p:subTnLst>
                                    <p:set>
                                      <p:cBhvr override="childStyle">
                                        <p:cTn dur="1" fill="hold" display="0" masterRel="nextClick" afterEffect="1"/>
                                        <p:tgtEl>
                                          <p:spTgt spid="12333"/>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233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2334"/>
                                        </p:tgtEl>
                                        <p:attrNameLst>
                                          <p:attrName>style.visibility</p:attrName>
                                        </p:attrNameLst>
                                      </p:cBhvr>
                                      <p:to>
                                        <p:strVal val="visible"/>
                                      </p:to>
                                    </p:set>
                                    <p:animEffect transition="in" filter="dissolve">
                                      <p:cBhvr>
                                        <p:cTn id="26" dur="500"/>
                                        <p:tgtEl>
                                          <p:spTgt spid="12334"/>
                                        </p:tgtEl>
                                      </p:cBhvr>
                                    </p:animEffect>
                                  </p:childTnLst>
                                </p:cTn>
                              </p:par>
                            </p:childTnLst>
                          </p:cTn>
                        </p:par>
                      </p:childTnLst>
                    </p:cTn>
                  </p:par>
                  <p:par>
                    <p:cTn id="27" fill="hold">
                      <p:stCondLst>
                        <p:cond delay="indefinite"/>
                      </p:stCondLst>
                      <p:childTnLst>
                        <p:par>
                          <p:cTn id="28" fill="hold">
                            <p:stCondLst>
                              <p:cond delay="0"/>
                            </p:stCondLst>
                            <p:childTnLst>
                              <p:par>
                                <p:cTn id="29" presetID="7" presetClass="entr" presetSubtype="8" fill="hold" grpId="0" nodeType="clickEffect">
                                  <p:stCondLst>
                                    <p:cond delay="0"/>
                                  </p:stCondLst>
                                  <p:childTnLst>
                                    <p:set>
                                      <p:cBhvr>
                                        <p:cTn id="30" dur="1" fill="hold">
                                          <p:stCondLst>
                                            <p:cond delay="0"/>
                                          </p:stCondLst>
                                        </p:cTn>
                                        <p:tgtEl>
                                          <p:spTgt spid="12326"/>
                                        </p:tgtEl>
                                        <p:attrNameLst>
                                          <p:attrName>style.visibility</p:attrName>
                                        </p:attrNameLst>
                                      </p:cBhvr>
                                      <p:to>
                                        <p:strVal val="visible"/>
                                      </p:to>
                                    </p:set>
                                    <p:anim calcmode="lin" valueType="num">
                                      <p:cBhvr additive="base">
                                        <p:cTn id="31" dur="5000" fill="hold"/>
                                        <p:tgtEl>
                                          <p:spTgt spid="12326"/>
                                        </p:tgtEl>
                                        <p:attrNameLst>
                                          <p:attrName>ppt_x</p:attrName>
                                        </p:attrNameLst>
                                      </p:cBhvr>
                                      <p:tavLst>
                                        <p:tav tm="0">
                                          <p:val>
                                            <p:strVal val="0-#ppt_w/2"/>
                                          </p:val>
                                        </p:tav>
                                        <p:tav tm="100000">
                                          <p:val>
                                            <p:strVal val="#ppt_x"/>
                                          </p:val>
                                        </p:tav>
                                      </p:tavLst>
                                    </p:anim>
                                    <p:anim calcmode="lin" valueType="num">
                                      <p:cBhvr additive="base">
                                        <p:cTn id="32" dur="5000" fill="hold"/>
                                        <p:tgtEl>
                                          <p:spTgt spid="1232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2327"/>
                                        </p:tgtEl>
                                        <p:attrNameLst>
                                          <p:attrName>style.visibility</p:attrName>
                                        </p:attrNameLst>
                                      </p:cBhvr>
                                      <p:to>
                                        <p:strVal val="visible"/>
                                      </p:to>
                                    </p:set>
                                    <p:anim calcmode="lin" valueType="num">
                                      <p:cBhvr additive="base">
                                        <p:cTn id="37" dur="500" fill="hold"/>
                                        <p:tgtEl>
                                          <p:spTgt spid="12327"/>
                                        </p:tgtEl>
                                        <p:attrNameLst>
                                          <p:attrName>ppt_x</p:attrName>
                                        </p:attrNameLst>
                                      </p:cBhvr>
                                      <p:tavLst>
                                        <p:tav tm="0">
                                          <p:val>
                                            <p:strVal val="0-#ppt_w/2"/>
                                          </p:val>
                                        </p:tav>
                                        <p:tav tm="100000">
                                          <p:val>
                                            <p:strVal val="#ppt_x"/>
                                          </p:val>
                                        </p:tav>
                                      </p:tavLst>
                                    </p:anim>
                                    <p:anim calcmode="lin" valueType="num">
                                      <p:cBhvr additive="base">
                                        <p:cTn id="38" dur="500" fill="hold"/>
                                        <p:tgtEl>
                                          <p:spTgt spid="1232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328"/>
                                        </p:tgtEl>
                                        <p:attrNameLst>
                                          <p:attrName>style.visibility</p:attrName>
                                        </p:attrNameLst>
                                      </p:cBhvr>
                                      <p:to>
                                        <p:strVal val="visible"/>
                                      </p:to>
                                    </p:set>
                                    <p:anim calcmode="lin" valueType="num">
                                      <p:cBhvr additive="base">
                                        <p:cTn id="43" dur="500" fill="hold"/>
                                        <p:tgtEl>
                                          <p:spTgt spid="12328"/>
                                        </p:tgtEl>
                                        <p:attrNameLst>
                                          <p:attrName>ppt_x</p:attrName>
                                        </p:attrNameLst>
                                      </p:cBhvr>
                                      <p:tavLst>
                                        <p:tav tm="0">
                                          <p:val>
                                            <p:strVal val="#ppt_x"/>
                                          </p:val>
                                        </p:tav>
                                        <p:tav tm="100000">
                                          <p:val>
                                            <p:strVal val="#ppt_x"/>
                                          </p:val>
                                        </p:tav>
                                      </p:tavLst>
                                    </p:anim>
                                    <p:anim calcmode="lin" valueType="num">
                                      <p:cBhvr additive="base">
                                        <p:cTn id="44" dur="500" fill="hold"/>
                                        <p:tgtEl>
                                          <p:spTgt spid="123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1233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123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4" grpId="0" autoUpdateAnimBg="0"/>
      <p:bldP spid="12325" grpId="0" autoUpdateAnimBg="0"/>
      <p:bldP spid="12326" grpId="0" animBg="1" autoUpdateAnimBg="0"/>
      <p:bldP spid="12327" grpId="0" animBg="1"/>
      <p:bldP spid="12328" grpId="0" animBg="1"/>
      <p:bldP spid="12330" grpId="0" autoUpdateAnimBg="0"/>
      <p:bldP spid="12331" grpId="0" autoUpdateAnimBg="0"/>
      <p:bldP spid="12332" grpId="0" autoUpdateAnimBg="0"/>
      <p:bldP spid="12333" grpId="0" animBg="1" autoUpdateAnimBg="0"/>
      <p:bldP spid="12334" grpId="0" animBg="1"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1045</Words>
  <Application>Microsoft Office PowerPoint</Application>
  <PresentationFormat>On-screen Show (4:3)</PresentationFormat>
  <Paragraphs>119</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INTRODUCTION TO ECONOMICS .                                                                              HAROON RASHID                                                                                    Assistant Professor Economics                                                                                             Govt. Post Graduate College Rajouri.     </vt:lpstr>
      <vt:lpstr> The Study of Economics                                                                                                                         Economics –  the study of how individuals and societies make decisions about ways to use scarce resources to fulfill wants and needs.  </vt:lpstr>
      <vt:lpstr>Positive and Normative Economics</vt:lpstr>
      <vt:lpstr>The Basic Principles of Economics</vt:lpstr>
      <vt:lpstr>ECONOMICS: 5 Economic  Questions</vt:lpstr>
      <vt:lpstr>Scarcity and Social Choice</vt:lpstr>
      <vt:lpstr>Scarcity and Economics</vt:lpstr>
      <vt:lpstr>Production Possibility Frontiers</vt:lpstr>
      <vt:lpstr>Slide 9</vt:lpstr>
      <vt:lpstr>Slide 10</vt:lpstr>
      <vt:lpstr>Slide 11</vt:lpstr>
      <vt:lpstr>How to Study Economics</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ECONOMICS</dc:title>
  <dc:creator>Windows User</dc:creator>
  <cp:lastModifiedBy>Windows User</cp:lastModifiedBy>
  <cp:revision>12</cp:revision>
  <dcterms:created xsi:type="dcterms:W3CDTF">2019-05-13T16:38:38Z</dcterms:created>
  <dcterms:modified xsi:type="dcterms:W3CDTF">2019-05-13T18:28:35Z</dcterms:modified>
</cp:coreProperties>
</file>